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comment1.xml" ContentType="application/vnd.openxmlformats-officedocument.presentationml.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comment2.xml" ContentType="application/vnd.openxmlformats-officedocument.presentationml.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8"/>
  </p:notesMasterIdLst>
  <p:sldIdLst>
    <p:sldId id="280" r:id="rId2"/>
    <p:sldId id="281" r:id="rId3"/>
    <p:sldId id="282" r:id="rId4"/>
    <p:sldId id="283" r:id="rId5"/>
    <p:sldId id="285" r:id="rId6"/>
    <p:sldId id="286" r:id="rId7"/>
    <p:sldId id="297" r:id="rId8"/>
    <p:sldId id="287" r:id="rId9"/>
    <p:sldId id="284" r:id="rId10"/>
    <p:sldId id="288" r:id="rId11"/>
    <p:sldId id="295" r:id="rId12"/>
    <p:sldId id="289" r:id="rId13"/>
    <p:sldId id="291" r:id="rId14"/>
    <p:sldId id="292" r:id="rId15"/>
    <p:sldId id="294" r:id="rId16"/>
    <p:sldId id="293" r:id="rId1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jörn Sürie" initials="BS" lastIdx="10" clrIdx="0">
    <p:extLst>
      <p:ext uri="{19B8F6BF-5375-455C-9EA6-DF929625EA0E}">
        <p15:presenceInfo xmlns:p15="http://schemas.microsoft.com/office/powerpoint/2012/main" userId="25c4764b0563bd0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75" autoAdjust="0"/>
    <p:restoredTop sz="94660"/>
  </p:normalViewPr>
  <p:slideViewPr>
    <p:cSldViewPr snapToGrid="0">
      <p:cViewPr varScale="1">
        <p:scale>
          <a:sx n="91" d="100"/>
          <a:sy n="91" d="100"/>
        </p:scale>
        <p:origin x="14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1-05T10:39:17.058" idx="9">
    <p:pos x="10" y="10"/>
    <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1-05T10:14:45.076" idx="8">
    <p:pos x="10" y="10"/>
    <p:text>Mit Herz, Hand und Verstand</p:text>
    <p:extLst>
      <p:ext uri="{C676402C-5697-4E1C-873F-D02D1690AC5C}">
        <p15:threadingInfo xmlns:p15="http://schemas.microsoft.com/office/powerpoint/2012/main" timeZoneBias="-60"/>
      </p:ext>
    </p:extLst>
  </p:cm>
</p:cmLst>
</file>

<file path=ppt/diagrams/_rels/data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_rels/data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ata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png"/></Relationships>
</file>

<file path=ppt/diagrams/_rels/data1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png"/></Relationships>
</file>

<file path=ppt/diagrams/_rels/data1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image" Target="../media/image22.png"/></Relationships>
</file>

<file path=ppt/diagrams/_rels/data1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png"/></Relationships>
</file>

<file path=ppt/diagrams/_rels/data1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png"/></Relationships>
</file>

<file path=ppt/diagrams/_rels/drawing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png"/></Relationships>
</file>

<file path=ppt/diagrams/_rels/drawing1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image" Target="../media/image22.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png"/></Relationships>
</file>

<file path=ppt/diagrams/_rels/drawing1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0C93B5-85EB-453F-A53F-DA1A89CFD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5BD7EA6-101B-4067-8F19-0FE508B06D4C}">
      <dgm:prSet/>
      <dgm:spPr>
        <a:solidFill>
          <a:srgbClr val="00B050"/>
        </a:solidFill>
      </dgm:spPr>
      <dgm:t>
        <a:bodyPr/>
        <a:lstStyle/>
        <a:p>
          <a:r>
            <a:rPr lang="de-DE" dirty="0"/>
            <a:t>Frau Ruh, Projektleiterin, Dipl. Sozialpädagogin, Lehrerin (</a:t>
          </a:r>
          <a:r>
            <a:rPr lang="de-DE" dirty="0" err="1"/>
            <a:t>Rußheideschule</a:t>
          </a:r>
          <a:r>
            <a:rPr lang="de-DE" dirty="0"/>
            <a:t>)</a:t>
          </a:r>
        </a:p>
      </dgm:t>
    </dgm:pt>
    <dgm:pt modelId="{41FC5A23-67E2-4FDB-A5E6-C6A963CCE659}" type="parTrans" cxnId="{619C4E99-D676-4B0E-A859-7204E00F7260}">
      <dgm:prSet/>
      <dgm:spPr/>
      <dgm:t>
        <a:bodyPr/>
        <a:lstStyle/>
        <a:p>
          <a:endParaRPr lang="de-DE"/>
        </a:p>
      </dgm:t>
    </dgm:pt>
    <dgm:pt modelId="{12012BBA-B121-496C-8695-E39CBB316641}" type="sibTrans" cxnId="{619C4E99-D676-4B0E-A859-7204E00F7260}">
      <dgm:prSet/>
      <dgm:spPr/>
      <dgm:t>
        <a:bodyPr/>
        <a:lstStyle/>
        <a:p>
          <a:endParaRPr lang="de-DE"/>
        </a:p>
      </dgm:t>
    </dgm:pt>
    <dgm:pt modelId="{780179D5-0C8A-4384-83A7-C0BCFAE3801B}" type="pres">
      <dgm:prSet presAssocID="{220C93B5-85EB-453F-A53F-DA1A89CFDB20}" presName="linear" presStyleCnt="0">
        <dgm:presLayoutVars>
          <dgm:animLvl val="lvl"/>
          <dgm:resizeHandles val="exact"/>
        </dgm:presLayoutVars>
      </dgm:prSet>
      <dgm:spPr/>
    </dgm:pt>
    <dgm:pt modelId="{AC4027D0-0EBE-4DEE-A81D-5B9457F943D9}" type="pres">
      <dgm:prSet presAssocID="{85BD7EA6-101B-4067-8F19-0FE508B06D4C}" presName="parentText" presStyleLbl="node1" presStyleIdx="0" presStyleCnt="1" custLinFactX="-91326" custLinFactNeighborX="-100000" custLinFactNeighborY="37893">
        <dgm:presLayoutVars>
          <dgm:chMax val="0"/>
          <dgm:bulletEnabled val="1"/>
        </dgm:presLayoutVars>
      </dgm:prSet>
      <dgm:spPr/>
    </dgm:pt>
  </dgm:ptLst>
  <dgm:cxnLst>
    <dgm:cxn modelId="{619C4E99-D676-4B0E-A859-7204E00F7260}" srcId="{220C93B5-85EB-453F-A53F-DA1A89CFDB20}" destId="{85BD7EA6-101B-4067-8F19-0FE508B06D4C}" srcOrd="0" destOrd="0" parTransId="{41FC5A23-67E2-4FDB-A5E6-C6A963CCE659}" sibTransId="{12012BBA-B121-496C-8695-E39CBB316641}"/>
    <dgm:cxn modelId="{0E0F04A0-38C5-4795-9EBC-A6BDCE34B970}" type="presOf" srcId="{220C93B5-85EB-453F-A53F-DA1A89CFDB20}" destId="{780179D5-0C8A-4384-83A7-C0BCFAE3801B}" srcOrd="0" destOrd="0" presId="urn:microsoft.com/office/officeart/2005/8/layout/vList2"/>
    <dgm:cxn modelId="{7463F2CA-CFB0-4EDE-8710-681120936059}" type="presOf" srcId="{85BD7EA6-101B-4067-8F19-0FE508B06D4C}" destId="{AC4027D0-0EBE-4DEE-A81D-5B9457F943D9}" srcOrd="0" destOrd="0" presId="urn:microsoft.com/office/officeart/2005/8/layout/vList2"/>
    <dgm:cxn modelId="{3B172D39-07B3-44C6-A904-626FAD353D71}" type="presParOf" srcId="{780179D5-0C8A-4384-83A7-C0BCFAE3801B}" destId="{AC4027D0-0EBE-4DEE-A81D-5B9457F943D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0C93B5-85EB-453F-A53F-DA1A89CFD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5BD7EA6-101B-4067-8F19-0FE508B06D4C}">
      <dgm:prSet custT="1"/>
      <dgm:spPr>
        <a:solidFill>
          <a:srgbClr val="00B050"/>
        </a:solidFill>
      </dgm:spPr>
      <dgm:t>
        <a:bodyPr/>
        <a:lstStyle/>
        <a:p>
          <a:r>
            <a:rPr lang="de-DE" sz="1700" dirty="0"/>
            <a:t>Frau Klaus, Leitung Kita St. </a:t>
          </a:r>
          <a:r>
            <a:rPr lang="de-DE" sz="1700"/>
            <a:t>Meinolf</a:t>
          </a:r>
          <a:endParaRPr lang="de-DE" sz="1700" dirty="0"/>
        </a:p>
        <a:p>
          <a:r>
            <a:rPr lang="de-DE" sz="1700" dirty="0"/>
            <a:t>Frau Heinze, Erzieherin, Kita St. Meinolf</a:t>
          </a:r>
        </a:p>
      </dgm:t>
    </dgm:pt>
    <dgm:pt modelId="{41FC5A23-67E2-4FDB-A5E6-C6A963CCE659}" type="parTrans" cxnId="{619C4E99-D676-4B0E-A859-7204E00F7260}">
      <dgm:prSet/>
      <dgm:spPr/>
      <dgm:t>
        <a:bodyPr/>
        <a:lstStyle/>
        <a:p>
          <a:endParaRPr lang="de-DE"/>
        </a:p>
      </dgm:t>
    </dgm:pt>
    <dgm:pt modelId="{12012BBA-B121-496C-8695-E39CBB316641}" type="sibTrans" cxnId="{619C4E99-D676-4B0E-A859-7204E00F7260}">
      <dgm:prSet/>
      <dgm:spPr/>
      <dgm:t>
        <a:bodyPr/>
        <a:lstStyle/>
        <a:p>
          <a:endParaRPr lang="de-DE"/>
        </a:p>
      </dgm:t>
    </dgm:pt>
    <dgm:pt modelId="{780179D5-0C8A-4384-83A7-C0BCFAE3801B}" type="pres">
      <dgm:prSet presAssocID="{220C93B5-85EB-453F-A53F-DA1A89CFDB20}" presName="linear" presStyleCnt="0">
        <dgm:presLayoutVars>
          <dgm:animLvl val="lvl"/>
          <dgm:resizeHandles val="exact"/>
        </dgm:presLayoutVars>
      </dgm:prSet>
      <dgm:spPr/>
    </dgm:pt>
    <dgm:pt modelId="{AC4027D0-0EBE-4DEE-A81D-5B9457F943D9}" type="pres">
      <dgm:prSet presAssocID="{85BD7EA6-101B-4067-8F19-0FE508B06D4C}" presName="parentText" presStyleLbl="node1" presStyleIdx="0" presStyleCnt="1" custScaleY="369919" custLinFactNeighborX="97915" custLinFactNeighborY="-62601">
        <dgm:presLayoutVars>
          <dgm:chMax val="0"/>
          <dgm:bulletEnabled val="1"/>
        </dgm:presLayoutVars>
      </dgm:prSet>
      <dgm:spPr/>
    </dgm:pt>
  </dgm:ptLst>
  <dgm:cxnLst>
    <dgm:cxn modelId="{619C4E99-D676-4B0E-A859-7204E00F7260}" srcId="{220C93B5-85EB-453F-A53F-DA1A89CFDB20}" destId="{85BD7EA6-101B-4067-8F19-0FE508B06D4C}" srcOrd="0" destOrd="0" parTransId="{41FC5A23-67E2-4FDB-A5E6-C6A963CCE659}" sibTransId="{12012BBA-B121-496C-8695-E39CBB316641}"/>
    <dgm:cxn modelId="{0E0F04A0-38C5-4795-9EBC-A6BDCE34B970}" type="presOf" srcId="{220C93B5-85EB-453F-A53F-DA1A89CFDB20}" destId="{780179D5-0C8A-4384-83A7-C0BCFAE3801B}" srcOrd="0" destOrd="0" presId="urn:microsoft.com/office/officeart/2005/8/layout/vList2"/>
    <dgm:cxn modelId="{7463F2CA-CFB0-4EDE-8710-681120936059}" type="presOf" srcId="{85BD7EA6-101B-4067-8F19-0FE508B06D4C}" destId="{AC4027D0-0EBE-4DEE-A81D-5B9457F943D9}" srcOrd="0" destOrd="0" presId="urn:microsoft.com/office/officeart/2005/8/layout/vList2"/>
    <dgm:cxn modelId="{3B172D39-07B3-44C6-A904-626FAD353D71}" type="presParOf" srcId="{780179D5-0C8A-4384-83A7-C0BCFAE3801B}" destId="{AC4027D0-0EBE-4DEE-A81D-5B9457F943D9}"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0C93B5-85EB-453F-A53F-DA1A89CFD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5BD7EA6-101B-4067-8F19-0FE508B06D4C}">
      <dgm:prSet custT="1"/>
      <dgm:spPr>
        <a:solidFill>
          <a:srgbClr val="00B050"/>
        </a:solidFill>
      </dgm:spPr>
      <dgm:t>
        <a:bodyPr/>
        <a:lstStyle/>
        <a:p>
          <a:r>
            <a:rPr lang="de-DE" sz="1700" dirty="0"/>
            <a:t>Frau </a:t>
          </a:r>
          <a:r>
            <a:rPr lang="de-DE" sz="1700" dirty="0" err="1"/>
            <a:t>Bienias</a:t>
          </a:r>
          <a:r>
            <a:rPr lang="de-DE" sz="1700" dirty="0"/>
            <a:t>, Förderschul-lehrerin (</a:t>
          </a:r>
          <a:r>
            <a:rPr lang="de-DE" sz="1700" dirty="0" err="1"/>
            <a:t>Rußheideschule</a:t>
          </a:r>
          <a:r>
            <a:rPr lang="de-DE" sz="1700" dirty="0"/>
            <a:t>)</a:t>
          </a:r>
        </a:p>
      </dgm:t>
    </dgm:pt>
    <dgm:pt modelId="{41FC5A23-67E2-4FDB-A5E6-C6A963CCE659}" type="parTrans" cxnId="{619C4E99-D676-4B0E-A859-7204E00F7260}">
      <dgm:prSet/>
      <dgm:spPr/>
      <dgm:t>
        <a:bodyPr/>
        <a:lstStyle/>
        <a:p>
          <a:endParaRPr lang="de-DE"/>
        </a:p>
      </dgm:t>
    </dgm:pt>
    <dgm:pt modelId="{12012BBA-B121-496C-8695-E39CBB316641}" type="sibTrans" cxnId="{619C4E99-D676-4B0E-A859-7204E00F7260}">
      <dgm:prSet/>
      <dgm:spPr/>
      <dgm:t>
        <a:bodyPr/>
        <a:lstStyle/>
        <a:p>
          <a:endParaRPr lang="de-DE"/>
        </a:p>
      </dgm:t>
    </dgm:pt>
    <dgm:pt modelId="{780179D5-0C8A-4384-83A7-C0BCFAE3801B}" type="pres">
      <dgm:prSet presAssocID="{220C93B5-85EB-453F-A53F-DA1A89CFDB20}" presName="linear" presStyleCnt="0">
        <dgm:presLayoutVars>
          <dgm:animLvl val="lvl"/>
          <dgm:resizeHandles val="exact"/>
        </dgm:presLayoutVars>
      </dgm:prSet>
      <dgm:spPr/>
    </dgm:pt>
    <dgm:pt modelId="{AC4027D0-0EBE-4DEE-A81D-5B9457F943D9}" type="pres">
      <dgm:prSet presAssocID="{85BD7EA6-101B-4067-8F19-0FE508B06D4C}" presName="parentText" presStyleLbl="node1" presStyleIdx="0" presStyleCnt="1" custScaleX="87036" custScaleY="72533" custLinFactNeighborX="15533" custLinFactNeighborY="-72134">
        <dgm:presLayoutVars>
          <dgm:chMax val="0"/>
          <dgm:bulletEnabled val="1"/>
        </dgm:presLayoutVars>
      </dgm:prSet>
      <dgm:spPr/>
    </dgm:pt>
  </dgm:ptLst>
  <dgm:cxnLst>
    <dgm:cxn modelId="{619C4E99-D676-4B0E-A859-7204E00F7260}" srcId="{220C93B5-85EB-453F-A53F-DA1A89CFDB20}" destId="{85BD7EA6-101B-4067-8F19-0FE508B06D4C}" srcOrd="0" destOrd="0" parTransId="{41FC5A23-67E2-4FDB-A5E6-C6A963CCE659}" sibTransId="{12012BBA-B121-496C-8695-E39CBB316641}"/>
    <dgm:cxn modelId="{0E0F04A0-38C5-4795-9EBC-A6BDCE34B970}" type="presOf" srcId="{220C93B5-85EB-453F-A53F-DA1A89CFDB20}" destId="{780179D5-0C8A-4384-83A7-C0BCFAE3801B}" srcOrd="0" destOrd="0" presId="urn:microsoft.com/office/officeart/2005/8/layout/vList2"/>
    <dgm:cxn modelId="{7463F2CA-CFB0-4EDE-8710-681120936059}" type="presOf" srcId="{85BD7EA6-101B-4067-8F19-0FE508B06D4C}" destId="{AC4027D0-0EBE-4DEE-A81D-5B9457F943D9}" srcOrd="0" destOrd="0" presId="urn:microsoft.com/office/officeart/2005/8/layout/vList2"/>
    <dgm:cxn modelId="{3B172D39-07B3-44C6-A904-626FAD353D71}" type="presParOf" srcId="{780179D5-0C8A-4384-83A7-C0BCFAE3801B}" destId="{AC4027D0-0EBE-4DEE-A81D-5B9457F943D9}"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0C93B5-85EB-453F-A53F-DA1A89CFD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5BD7EA6-101B-4067-8F19-0FE508B06D4C}">
      <dgm:prSet custT="1"/>
      <dgm:spPr>
        <a:solidFill>
          <a:srgbClr val="00B050"/>
        </a:solidFill>
      </dgm:spPr>
      <dgm:t>
        <a:bodyPr/>
        <a:lstStyle/>
        <a:p>
          <a:r>
            <a:rPr lang="de-DE" sz="1700" dirty="0"/>
            <a:t>Frau Mücke, Lehrerin (</a:t>
          </a:r>
          <a:r>
            <a:rPr lang="de-DE" sz="1700" dirty="0" err="1"/>
            <a:t>Rußheideschule</a:t>
          </a:r>
          <a:r>
            <a:rPr lang="de-DE" sz="1700" dirty="0"/>
            <a:t>)</a:t>
          </a:r>
        </a:p>
      </dgm:t>
    </dgm:pt>
    <dgm:pt modelId="{41FC5A23-67E2-4FDB-A5E6-C6A963CCE659}" type="parTrans" cxnId="{619C4E99-D676-4B0E-A859-7204E00F7260}">
      <dgm:prSet/>
      <dgm:spPr/>
      <dgm:t>
        <a:bodyPr/>
        <a:lstStyle/>
        <a:p>
          <a:endParaRPr lang="de-DE"/>
        </a:p>
      </dgm:t>
    </dgm:pt>
    <dgm:pt modelId="{12012BBA-B121-496C-8695-E39CBB316641}" type="sibTrans" cxnId="{619C4E99-D676-4B0E-A859-7204E00F7260}">
      <dgm:prSet/>
      <dgm:spPr/>
      <dgm:t>
        <a:bodyPr/>
        <a:lstStyle/>
        <a:p>
          <a:endParaRPr lang="de-DE"/>
        </a:p>
      </dgm:t>
    </dgm:pt>
    <dgm:pt modelId="{780179D5-0C8A-4384-83A7-C0BCFAE3801B}" type="pres">
      <dgm:prSet presAssocID="{220C93B5-85EB-453F-A53F-DA1A89CFDB20}" presName="linear" presStyleCnt="0">
        <dgm:presLayoutVars>
          <dgm:animLvl val="lvl"/>
          <dgm:resizeHandles val="exact"/>
        </dgm:presLayoutVars>
      </dgm:prSet>
      <dgm:spPr/>
    </dgm:pt>
    <dgm:pt modelId="{AC4027D0-0EBE-4DEE-A81D-5B9457F943D9}" type="pres">
      <dgm:prSet presAssocID="{85BD7EA6-101B-4067-8F19-0FE508B06D4C}" presName="parentText" presStyleLbl="node1" presStyleIdx="0" presStyleCnt="1" custScaleY="67742" custLinFactNeighborX="35391" custLinFactNeighborY="18616">
        <dgm:presLayoutVars>
          <dgm:chMax val="0"/>
          <dgm:bulletEnabled val="1"/>
        </dgm:presLayoutVars>
      </dgm:prSet>
      <dgm:spPr/>
    </dgm:pt>
  </dgm:ptLst>
  <dgm:cxnLst>
    <dgm:cxn modelId="{619C4E99-D676-4B0E-A859-7204E00F7260}" srcId="{220C93B5-85EB-453F-A53F-DA1A89CFDB20}" destId="{85BD7EA6-101B-4067-8F19-0FE508B06D4C}" srcOrd="0" destOrd="0" parTransId="{41FC5A23-67E2-4FDB-A5E6-C6A963CCE659}" sibTransId="{12012BBA-B121-496C-8695-E39CBB316641}"/>
    <dgm:cxn modelId="{0E0F04A0-38C5-4795-9EBC-A6BDCE34B970}" type="presOf" srcId="{220C93B5-85EB-453F-A53F-DA1A89CFDB20}" destId="{780179D5-0C8A-4384-83A7-C0BCFAE3801B}" srcOrd="0" destOrd="0" presId="urn:microsoft.com/office/officeart/2005/8/layout/vList2"/>
    <dgm:cxn modelId="{7463F2CA-CFB0-4EDE-8710-681120936059}" type="presOf" srcId="{85BD7EA6-101B-4067-8F19-0FE508B06D4C}" destId="{AC4027D0-0EBE-4DEE-A81D-5B9457F943D9}" srcOrd="0" destOrd="0" presId="urn:microsoft.com/office/officeart/2005/8/layout/vList2"/>
    <dgm:cxn modelId="{3B172D39-07B3-44C6-A904-626FAD353D71}" type="presParOf" srcId="{780179D5-0C8A-4384-83A7-C0BCFAE3801B}" destId="{AC4027D0-0EBE-4DEE-A81D-5B9457F943D9}"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0C93B5-85EB-453F-A53F-DA1A89CFD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5BD7EA6-101B-4067-8F19-0FE508B06D4C}">
      <dgm:prSet/>
      <dgm:spPr>
        <a:solidFill>
          <a:srgbClr val="00B050"/>
        </a:solidFill>
      </dgm:spPr>
      <dgm:t>
        <a:bodyPr/>
        <a:lstStyle/>
        <a:p>
          <a:r>
            <a:rPr lang="de-DE" dirty="0"/>
            <a:t>Herr Sürie, Dipl. Sozialpädagoge (</a:t>
          </a:r>
          <a:r>
            <a:rPr lang="de-DE" dirty="0" err="1"/>
            <a:t>Rußheideschule</a:t>
          </a:r>
          <a:r>
            <a:rPr lang="de-DE" dirty="0"/>
            <a:t>)</a:t>
          </a:r>
        </a:p>
      </dgm:t>
    </dgm:pt>
    <dgm:pt modelId="{41FC5A23-67E2-4FDB-A5E6-C6A963CCE659}" type="parTrans" cxnId="{619C4E99-D676-4B0E-A859-7204E00F7260}">
      <dgm:prSet/>
      <dgm:spPr/>
      <dgm:t>
        <a:bodyPr/>
        <a:lstStyle/>
        <a:p>
          <a:endParaRPr lang="de-DE"/>
        </a:p>
      </dgm:t>
    </dgm:pt>
    <dgm:pt modelId="{12012BBA-B121-496C-8695-E39CBB316641}" type="sibTrans" cxnId="{619C4E99-D676-4B0E-A859-7204E00F7260}">
      <dgm:prSet/>
      <dgm:spPr/>
      <dgm:t>
        <a:bodyPr/>
        <a:lstStyle/>
        <a:p>
          <a:endParaRPr lang="de-DE"/>
        </a:p>
      </dgm:t>
    </dgm:pt>
    <dgm:pt modelId="{780179D5-0C8A-4384-83A7-C0BCFAE3801B}" type="pres">
      <dgm:prSet presAssocID="{220C93B5-85EB-453F-A53F-DA1A89CFDB20}" presName="linear" presStyleCnt="0">
        <dgm:presLayoutVars>
          <dgm:animLvl val="lvl"/>
          <dgm:resizeHandles val="exact"/>
        </dgm:presLayoutVars>
      </dgm:prSet>
      <dgm:spPr/>
    </dgm:pt>
    <dgm:pt modelId="{AC4027D0-0EBE-4DEE-A81D-5B9457F943D9}" type="pres">
      <dgm:prSet presAssocID="{85BD7EA6-101B-4067-8F19-0FE508B06D4C}" presName="parentText" presStyleLbl="node1" presStyleIdx="0" presStyleCnt="1" custLinFactNeighborY="21614">
        <dgm:presLayoutVars>
          <dgm:chMax val="0"/>
          <dgm:bulletEnabled val="1"/>
        </dgm:presLayoutVars>
      </dgm:prSet>
      <dgm:spPr/>
    </dgm:pt>
  </dgm:ptLst>
  <dgm:cxnLst>
    <dgm:cxn modelId="{619C4E99-D676-4B0E-A859-7204E00F7260}" srcId="{220C93B5-85EB-453F-A53F-DA1A89CFDB20}" destId="{85BD7EA6-101B-4067-8F19-0FE508B06D4C}" srcOrd="0" destOrd="0" parTransId="{41FC5A23-67E2-4FDB-A5E6-C6A963CCE659}" sibTransId="{12012BBA-B121-496C-8695-E39CBB316641}"/>
    <dgm:cxn modelId="{0E0F04A0-38C5-4795-9EBC-A6BDCE34B970}" type="presOf" srcId="{220C93B5-85EB-453F-A53F-DA1A89CFDB20}" destId="{780179D5-0C8A-4384-83A7-C0BCFAE3801B}" srcOrd="0" destOrd="0" presId="urn:microsoft.com/office/officeart/2005/8/layout/vList2"/>
    <dgm:cxn modelId="{7463F2CA-CFB0-4EDE-8710-681120936059}" type="presOf" srcId="{85BD7EA6-101B-4067-8F19-0FE508B06D4C}" destId="{AC4027D0-0EBE-4DEE-A81D-5B9457F943D9}" srcOrd="0" destOrd="0" presId="urn:microsoft.com/office/officeart/2005/8/layout/vList2"/>
    <dgm:cxn modelId="{3B172D39-07B3-44C6-A904-626FAD353D71}" type="presParOf" srcId="{780179D5-0C8A-4384-83A7-C0BCFAE3801B}" destId="{AC4027D0-0EBE-4DEE-A81D-5B9457F943D9}"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CE9974-4B01-45AE-8D48-2B967AE7DC7A}" type="doc">
      <dgm:prSet loTypeId="urn:microsoft.com/office/officeart/2005/8/layout/cycle6" loCatId="cycle" qsTypeId="urn:microsoft.com/office/officeart/2005/8/quickstyle/3d5" qsCatId="3D" csTypeId="urn:microsoft.com/office/officeart/2005/8/colors/accent1_2" csCatId="accent1" phldr="1"/>
      <dgm:spPr/>
      <dgm:t>
        <a:bodyPr/>
        <a:lstStyle/>
        <a:p>
          <a:endParaRPr lang="de-DE"/>
        </a:p>
      </dgm:t>
    </dgm:pt>
    <dgm:pt modelId="{76FA32D9-05AB-446C-B552-ED2A2ACFEF8A}">
      <dgm:prSet phldrT="[Text]"/>
      <dgm:spPr/>
      <dgm:t>
        <a:bodyPr/>
        <a:lstStyle/>
        <a:p>
          <a:r>
            <a:rPr lang="de-DE" dirty="0"/>
            <a:t>Im Bereich der sozialen und personalen Entwicklung</a:t>
          </a:r>
        </a:p>
      </dgm:t>
    </dgm:pt>
    <dgm:pt modelId="{36B532C8-9849-4FA9-8B59-D946F4725E91}" type="parTrans" cxnId="{3C4C016C-50C7-4177-B6A3-8BE4DDBAC078}">
      <dgm:prSet/>
      <dgm:spPr/>
      <dgm:t>
        <a:bodyPr/>
        <a:lstStyle/>
        <a:p>
          <a:endParaRPr lang="de-DE"/>
        </a:p>
      </dgm:t>
    </dgm:pt>
    <dgm:pt modelId="{87283B16-5884-4E5A-ACB7-D6A2B1D9327D}" type="sibTrans" cxnId="{3C4C016C-50C7-4177-B6A3-8BE4DDBAC078}">
      <dgm:prSet/>
      <dgm:spPr/>
      <dgm:t>
        <a:bodyPr/>
        <a:lstStyle/>
        <a:p>
          <a:endParaRPr lang="de-DE"/>
        </a:p>
      </dgm:t>
    </dgm:pt>
    <dgm:pt modelId="{BEC19F12-F0F4-4CD3-8F19-08052B7F5919}">
      <dgm:prSet phldrT="[Text]"/>
      <dgm:spPr/>
      <dgm:t>
        <a:bodyPr/>
        <a:lstStyle/>
        <a:p>
          <a:r>
            <a:rPr lang="de-DE" dirty="0"/>
            <a:t>Im Bereich der kognitiven Entwicklung</a:t>
          </a:r>
        </a:p>
      </dgm:t>
    </dgm:pt>
    <dgm:pt modelId="{73DBC862-BDCF-47B1-B850-CE7E779820B4}" type="parTrans" cxnId="{54FC53E9-F91E-48A3-88DC-0118FAD254A9}">
      <dgm:prSet/>
      <dgm:spPr/>
      <dgm:t>
        <a:bodyPr/>
        <a:lstStyle/>
        <a:p>
          <a:endParaRPr lang="de-DE"/>
        </a:p>
      </dgm:t>
    </dgm:pt>
    <dgm:pt modelId="{38CFA1E7-1CF4-47D2-A4FA-16AFA5C8594E}" type="sibTrans" cxnId="{54FC53E9-F91E-48A3-88DC-0118FAD254A9}">
      <dgm:prSet/>
      <dgm:spPr/>
      <dgm:t>
        <a:bodyPr/>
        <a:lstStyle/>
        <a:p>
          <a:endParaRPr lang="de-DE"/>
        </a:p>
      </dgm:t>
    </dgm:pt>
    <dgm:pt modelId="{669C6208-BD57-44B6-8AA1-159B924C90C2}">
      <dgm:prSet phldrT="[Text]"/>
      <dgm:spPr/>
      <dgm:t>
        <a:bodyPr/>
        <a:lstStyle/>
        <a:p>
          <a:r>
            <a:rPr lang="de-DE" dirty="0"/>
            <a:t>Im Bereich der motorischen Entwicklung</a:t>
          </a:r>
        </a:p>
      </dgm:t>
    </dgm:pt>
    <dgm:pt modelId="{F9665B8C-CBDD-4E9C-A9C4-B8B3712BF220}" type="parTrans" cxnId="{C8FDEBD3-3A87-48C8-8F2F-1ACE580B6DE4}">
      <dgm:prSet/>
      <dgm:spPr/>
      <dgm:t>
        <a:bodyPr/>
        <a:lstStyle/>
        <a:p>
          <a:endParaRPr lang="de-DE"/>
        </a:p>
      </dgm:t>
    </dgm:pt>
    <dgm:pt modelId="{603EC80E-392C-4322-AA46-B505AF9D072C}" type="sibTrans" cxnId="{C8FDEBD3-3A87-48C8-8F2F-1ACE580B6DE4}">
      <dgm:prSet/>
      <dgm:spPr/>
      <dgm:t>
        <a:bodyPr/>
        <a:lstStyle/>
        <a:p>
          <a:endParaRPr lang="de-DE"/>
        </a:p>
      </dgm:t>
    </dgm:pt>
    <dgm:pt modelId="{B25084C2-234F-48CE-A794-0C5A5982ED15}" type="pres">
      <dgm:prSet presAssocID="{D7CE9974-4B01-45AE-8D48-2B967AE7DC7A}" presName="cycle" presStyleCnt="0">
        <dgm:presLayoutVars>
          <dgm:dir/>
          <dgm:resizeHandles val="exact"/>
        </dgm:presLayoutVars>
      </dgm:prSet>
      <dgm:spPr/>
    </dgm:pt>
    <dgm:pt modelId="{0E49269F-94DB-435E-9282-884A8EAFFCD2}" type="pres">
      <dgm:prSet presAssocID="{76FA32D9-05AB-446C-B552-ED2A2ACFEF8A}" presName="node" presStyleLbl="node1" presStyleIdx="0" presStyleCnt="3">
        <dgm:presLayoutVars>
          <dgm:bulletEnabled val="1"/>
        </dgm:presLayoutVars>
      </dgm:prSet>
      <dgm:spPr/>
    </dgm:pt>
    <dgm:pt modelId="{5FAF0CBA-1CE0-4FB1-B358-350200DEB1B1}" type="pres">
      <dgm:prSet presAssocID="{76FA32D9-05AB-446C-B552-ED2A2ACFEF8A}" presName="spNode" presStyleCnt="0"/>
      <dgm:spPr/>
    </dgm:pt>
    <dgm:pt modelId="{5F0FF4F4-1000-4766-BD94-14A869993FC9}" type="pres">
      <dgm:prSet presAssocID="{87283B16-5884-4E5A-ACB7-D6A2B1D9327D}" presName="sibTrans" presStyleLbl="sibTrans1D1" presStyleIdx="0" presStyleCnt="3"/>
      <dgm:spPr/>
    </dgm:pt>
    <dgm:pt modelId="{A95DB1C6-EEE3-4D57-99ED-3D3E9ACC3FCB}" type="pres">
      <dgm:prSet presAssocID="{BEC19F12-F0F4-4CD3-8F19-08052B7F5919}" presName="node" presStyleLbl="node1" presStyleIdx="1" presStyleCnt="3">
        <dgm:presLayoutVars>
          <dgm:bulletEnabled val="1"/>
        </dgm:presLayoutVars>
      </dgm:prSet>
      <dgm:spPr/>
    </dgm:pt>
    <dgm:pt modelId="{B2F17E1F-C340-4D16-AB49-734F12994B4F}" type="pres">
      <dgm:prSet presAssocID="{BEC19F12-F0F4-4CD3-8F19-08052B7F5919}" presName="spNode" presStyleCnt="0"/>
      <dgm:spPr/>
    </dgm:pt>
    <dgm:pt modelId="{D316E131-CB1F-4BAB-B295-65AE6D6F3C20}" type="pres">
      <dgm:prSet presAssocID="{38CFA1E7-1CF4-47D2-A4FA-16AFA5C8594E}" presName="sibTrans" presStyleLbl="sibTrans1D1" presStyleIdx="1" presStyleCnt="3"/>
      <dgm:spPr/>
    </dgm:pt>
    <dgm:pt modelId="{5E72599D-3410-4C22-A90E-4C1FB09907DE}" type="pres">
      <dgm:prSet presAssocID="{669C6208-BD57-44B6-8AA1-159B924C90C2}" presName="node" presStyleLbl="node1" presStyleIdx="2" presStyleCnt="3">
        <dgm:presLayoutVars>
          <dgm:bulletEnabled val="1"/>
        </dgm:presLayoutVars>
      </dgm:prSet>
      <dgm:spPr/>
    </dgm:pt>
    <dgm:pt modelId="{37E48A05-1D2D-4825-B90E-7C1710DB5F41}" type="pres">
      <dgm:prSet presAssocID="{669C6208-BD57-44B6-8AA1-159B924C90C2}" presName="spNode" presStyleCnt="0"/>
      <dgm:spPr/>
    </dgm:pt>
    <dgm:pt modelId="{1D59EDA9-5591-48C4-B892-2463E76BA678}" type="pres">
      <dgm:prSet presAssocID="{603EC80E-392C-4322-AA46-B505AF9D072C}" presName="sibTrans" presStyleLbl="sibTrans1D1" presStyleIdx="2" presStyleCnt="3"/>
      <dgm:spPr/>
    </dgm:pt>
  </dgm:ptLst>
  <dgm:cxnLst>
    <dgm:cxn modelId="{0CB93B01-E1F3-49FF-8E25-74E399E1F15F}" type="presOf" srcId="{76FA32D9-05AB-446C-B552-ED2A2ACFEF8A}" destId="{0E49269F-94DB-435E-9282-884A8EAFFCD2}" srcOrd="0" destOrd="0" presId="urn:microsoft.com/office/officeart/2005/8/layout/cycle6"/>
    <dgm:cxn modelId="{1DE1B028-E4BB-4228-A989-C925117FE6B5}" type="presOf" srcId="{87283B16-5884-4E5A-ACB7-D6A2B1D9327D}" destId="{5F0FF4F4-1000-4766-BD94-14A869993FC9}" srcOrd="0" destOrd="0" presId="urn:microsoft.com/office/officeart/2005/8/layout/cycle6"/>
    <dgm:cxn modelId="{78859129-B3C2-433A-9CBB-DE3E23A07ADF}" type="presOf" srcId="{38CFA1E7-1CF4-47D2-A4FA-16AFA5C8594E}" destId="{D316E131-CB1F-4BAB-B295-65AE6D6F3C20}" srcOrd="0" destOrd="0" presId="urn:microsoft.com/office/officeart/2005/8/layout/cycle6"/>
    <dgm:cxn modelId="{FC625466-377D-4B0F-AF27-109C5807D456}" type="presOf" srcId="{669C6208-BD57-44B6-8AA1-159B924C90C2}" destId="{5E72599D-3410-4C22-A90E-4C1FB09907DE}" srcOrd="0" destOrd="0" presId="urn:microsoft.com/office/officeart/2005/8/layout/cycle6"/>
    <dgm:cxn modelId="{3C4C016C-50C7-4177-B6A3-8BE4DDBAC078}" srcId="{D7CE9974-4B01-45AE-8D48-2B967AE7DC7A}" destId="{76FA32D9-05AB-446C-B552-ED2A2ACFEF8A}" srcOrd="0" destOrd="0" parTransId="{36B532C8-9849-4FA9-8B59-D946F4725E91}" sibTransId="{87283B16-5884-4E5A-ACB7-D6A2B1D9327D}"/>
    <dgm:cxn modelId="{63D6416D-BAE7-429F-8433-A330772AAE5F}" type="presOf" srcId="{D7CE9974-4B01-45AE-8D48-2B967AE7DC7A}" destId="{B25084C2-234F-48CE-A794-0C5A5982ED15}" srcOrd="0" destOrd="0" presId="urn:microsoft.com/office/officeart/2005/8/layout/cycle6"/>
    <dgm:cxn modelId="{612201A4-95C7-4CF9-97D7-B09D0BD25F34}" type="presOf" srcId="{BEC19F12-F0F4-4CD3-8F19-08052B7F5919}" destId="{A95DB1C6-EEE3-4D57-99ED-3D3E9ACC3FCB}" srcOrd="0" destOrd="0" presId="urn:microsoft.com/office/officeart/2005/8/layout/cycle6"/>
    <dgm:cxn modelId="{C8FDEBD3-3A87-48C8-8F2F-1ACE580B6DE4}" srcId="{D7CE9974-4B01-45AE-8D48-2B967AE7DC7A}" destId="{669C6208-BD57-44B6-8AA1-159B924C90C2}" srcOrd="2" destOrd="0" parTransId="{F9665B8C-CBDD-4E9C-A9C4-B8B3712BF220}" sibTransId="{603EC80E-392C-4322-AA46-B505AF9D072C}"/>
    <dgm:cxn modelId="{54FC53E9-F91E-48A3-88DC-0118FAD254A9}" srcId="{D7CE9974-4B01-45AE-8D48-2B967AE7DC7A}" destId="{BEC19F12-F0F4-4CD3-8F19-08052B7F5919}" srcOrd="1" destOrd="0" parTransId="{73DBC862-BDCF-47B1-B850-CE7E779820B4}" sibTransId="{38CFA1E7-1CF4-47D2-A4FA-16AFA5C8594E}"/>
    <dgm:cxn modelId="{9E168EF3-A514-4E9D-9964-AF45C14E995B}" type="presOf" srcId="{603EC80E-392C-4322-AA46-B505AF9D072C}" destId="{1D59EDA9-5591-48C4-B892-2463E76BA678}" srcOrd="0" destOrd="0" presId="urn:microsoft.com/office/officeart/2005/8/layout/cycle6"/>
    <dgm:cxn modelId="{1BD3C05F-308D-45B6-AE74-DBA87C259F83}" type="presParOf" srcId="{B25084C2-234F-48CE-A794-0C5A5982ED15}" destId="{0E49269F-94DB-435E-9282-884A8EAFFCD2}" srcOrd="0" destOrd="0" presId="urn:microsoft.com/office/officeart/2005/8/layout/cycle6"/>
    <dgm:cxn modelId="{30F368F9-E66D-4B9E-9C15-89E974C32C71}" type="presParOf" srcId="{B25084C2-234F-48CE-A794-0C5A5982ED15}" destId="{5FAF0CBA-1CE0-4FB1-B358-350200DEB1B1}" srcOrd="1" destOrd="0" presId="urn:microsoft.com/office/officeart/2005/8/layout/cycle6"/>
    <dgm:cxn modelId="{155AF9A4-D875-4B0E-B3DB-77CB8FE5E871}" type="presParOf" srcId="{B25084C2-234F-48CE-A794-0C5A5982ED15}" destId="{5F0FF4F4-1000-4766-BD94-14A869993FC9}" srcOrd="2" destOrd="0" presId="urn:microsoft.com/office/officeart/2005/8/layout/cycle6"/>
    <dgm:cxn modelId="{A33E3FB7-BACB-4FCA-864F-9FE97266FD51}" type="presParOf" srcId="{B25084C2-234F-48CE-A794-0C5A5982ED15}" destId="{A95DB1C6-EEE3-4D57-99ED-3D3E9ACC3FCB}" srcOrd="3" destOrd="0" presId="urn:microsoft.com/office/officeart/2005/8/layout/cycle6"/>
    <dgm:cxn modelId="{7E9A8284-0DC8-4F6C-A655-DBB0784C47D4}" type="presParOf" srcId="{B25084C2-234F-48CE-A794-0C5A5982ED15}" destId="{B2F17E1F-C340-4D16-AB49-734F12994B4F}" srcOrd="4" destOrd="0" presId="urn:microsoft.com/office/officeart/2005/8/layout/cycle6"/>
    <dgm:cxn modelId="{3C681506-42E7-43FF-B1E6-4C09C43FB848}" type="presParOf" srcId="{B25084C2-234F-48CE-A794-0C5A5982ED15}" destId="{D316E131-CB1F-4BAB-B295-65AE6D6F3C20}" srcOrd="5" destOrd="0" presId="urn:microsoft.com/office/officeart/2005/8/layout/cycle6"/>
    <dgm:cxn modelId="{522D06B1-D093-463A-B226-B493D5FCA23C}" type="presParOf" srcId="{B25084C2-234F-48CE-A794-0C5A5982ED15}" destId="{5E72599D-3410-4C22-A90E-4C1FB09907DE}" srcOrd="6" destOrd="0" presId="urn:microsoft.com/office/officeart/2005/8/layout/cycle6"/>
    <dgm:cxn modelId="{A28465EF-33DE-4F2B-BEEE-07982CA4D357}" type="presParOf" srcId="{B25084C2-234F-48CE-A794-0C5A5982ED15}" destId="{37E48A05-1D2D-4825-B90E-7C1710DB5F41}" srcOrd="7" destOrd="0" presId="urn:microsoft.com/office/officeart/2005/8/layout/cycle6"/>
    <dgm:cxn modelId="{AF7EDCEB-DD83-47A7-9EA1-70A875F56829}" type="presParOf" srcId="{B25084C2-234F-48CE-A794-0C5A5982ED15}" destId="{1D59EDA9-5591-48C4-B892-2463E76BA678}"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Die Gruppe wird </a:t>
          </a:r>
          <a:r>
            <a:rPr lang="de-DE" b="1" u="sng" dirty="0"/>
            <a:t>eingeteilt</a:t>
          </a:r>
          <a:r>
            <a:rPr lang="de-DE" b="1" dirty="0"/>
            <a:t>.</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247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Benutzernetzwerk"/>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Am Tisch </a:t>
          </a:r>
          <a:r>
            <a:rPr lang="de-DE" b="1" u="sng" dirty="0"/>
            <a:t>begrüßen</a:t>
          </a:r>
          <a:r>
            <a:rPr lang="de-DE" b="1" dirty="0"/>
            <a:t> wir uns gegenseitig mit Namen.</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684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Marketing"/>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Wir überlegen </a:t>
          </a:r>
          <a:r>
            <a:rPr lang="de-DE" b="1" u="sng" dirty="0"/>
            <a:t>gemeinsam</a:t>
          </a:r>
          <a:r>
            <a:rPr lang="de-DE" b="1" dirty="0"/>
            <a:t>, welches Spiel wir spielen möchten.</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684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Venn-Diagramm"/>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u="sng" dirty="0"/>
            <a:t>Die Mehrheit</a:t>
          </a:r>
          <a:r>
            <a:rPr lang="de-DE" b="1" dirty="0"/>
            <a:t> entscheidet!</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684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Geschäftswachstum"/>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Wir bestimmen einen </a:t>
          </a:r>
          <a:r>
            <a:rPr lang="de-DE" b="1" u="sng" dirty="0"/>
            <a:t>Spielleiter</a:t>
          </a:r>
          <a:r>
            <a:rPr lang="de-DE" b="1" dirty="0"/>
            <a:t>. </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57" custLinFactNeighborY="-107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Polizei"/>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Wir spielen </a:t>
          </a:r>
          <a:r>
            <a:rPr lang="de-DE" b="1" u="sng" dirty="0"/>
            <a:t>ein</a:t>
          </a:r>
          <a:r>
            <a:rPr lang="de-DE" b="1" dirty="0"/>
            <a:t> Spiel während der Spielzeit.</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684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Würfel"/>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82BC335-7167-4AD1-B92F-4B86F2C4EAD0}"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de-DE"/>
        </a:p>
      </dgm:t>
    </dgm:pt>
    <dgm:pt modelId="{D58A3A93-EDEC-4FB8-B064-247F9E5163D9}">
      <dgm:prSet phldrT="[Text]"/>
      <dgm:spPr/>
      <dgm:t>
        <a:bodyPr/>
        <a:lstStyle/>
        <a:p>
          <a:pPr>
            <a:buNone/>
          </a:pPr>
          <a:r>
            <a:rPr lang="de-DE" b="1" dirty="0"/>
            <a:t>Am Ende treffen wir uns alle </a:t>
          </a:r>
          <a:r>
            <a:rPr lang="de-DE" b="1" u="sng" dirty="0"/>
            <a:t>im Kreis</a:t>
          </a:r>
          <a:r>
            <a:rPr lang="de-DE" b="1" dirty="0"/>
            <a:t> und </a:t>
          </a:r>
          <a:r>
            <a:rPr lang="de-DE" b="1" u="sng" dirty="0"/>
            <a:t>sprechen</a:t>
          </a:r>
          <a:r>
            <a:rPr lang="de-DE" b="1" dirty="0"/>
            <a:t> über die Spielzeit.</a:t>
          </a:r>
          <a:endParaRPr lang="de-DE" dirty="0"/>
        </a:p>
      </dgm:t>
    </dgm:pt>
    <dgm:pt modelId="{AFA8EBD7-2988-4DDA-B51E-75CA94D5753A}" type="parTrans" cxnId="{F6F30D70-4A4A-43E2-A9BA-58ABF51F15F8}">
      <dgm:prSet/>
      <dgm:spPr/>
      <dgm:t>
        <a:bodyPr/>
        <a:lstStyle/>
        <a:p>
          <a:endParaRPr lang="de-DE"/>
        </a:p>
      </dgm:t>
    </dgm:pt>
    <dgm:pt modelId="{4CD90396-1DA1-4428-95E0-F8B4C840C5F5}" type="sibTrans" cxnId="{F6F30D70-4A4A-43E2-A9BA-58ABF51F15F8}">
      <dgm:prSet/>
      <dgm:spPr/>
      <dgm:t>
        <a:bodyPr/>
        <a:lstStyle/>
        <a:p>
          <a:endParaRPr lang="de-DE"/>
        </a:p>
      </dgm:t>
    </dgm:pt>
    <dgm:pt modelId="{C8D52771-7B80-45F3-83B7-BB3A43F05854}" type="pres">
      <dgm:prSet presAssocID="{982BC335-7167-4AD1-B92F-4B86F2C4EAD0}" presName="Name0" presStyleCnt="0">
        <dgm:presLayoutVars>
          <dgm:dir/>
          <dgm:resizeHandles val="exact"/>
        </dgm:presLayoutVars>
      </dgm:prSet>
      <dgm:spPr/>
    </dgm:pt>
    <dgm:pt modelId="{9D3371EA-7890-4E49-8B57-40E6794FC028}" type="pres">
      <dgm:prSet presAssocID="{D58A3A93-EDEC-4FB8-B064-247F9E5163D9}" presName="composite" presStyleCnt="0"/>
      <dgm:spPr/>
    </dgm:pt>
    <dgm:pt modelId="{913A2A71-6A8D-44B5-B64D-484CE95FDA35}" type="pres">
      <dgm:prSet presAssocID="{D58A3A93-EDEC-4FB8-B064-247F9E5163D9}" presName="imagSh" presStyleLbl="bgImgPlace1" presStyleIdx="0" presStyleCnt="1" custLinFactNeighborX="-684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dgm:spPr>
      <dgm:extLst>
        <a:ext uri="{E40237B7-FDA0-4F09-8148-C483321AD2D9}">
          <dgm14:cNvPr xmlns:dgm14="http://schemas.microsoft.com/office/drawing/2010/diagram" id="0" name="" descr="Kundenbewertung"/>
        </a:ext>
      </dgm:extLst>
    </dgm:pt>
    <dgm:pt modelId="{0A13A38C-9F81-41FC-93F1-75301A0531F7}" type="pres">
      <dgm:prSet presAssocID="{D58A3A93-EDEC-4FB8-B064-247F9E5163D9}" presName="txNode" presStyleLbl="node1" presStyleIdx="0" presStyleCnt="1">
        <dgm:presLayoutVars>
          <dgm:bulletEnabled val="1"/>
        </dgm:presLayoutVars>
      </dgm:prSet>
      <dgm:spPr/>
    </dgm:pt>
  </dgm:ptLst>
  <dgm:cxnLst>
    <dgm:cxn modelId="{5ECC5466-5BD2-4D00-90C9-13ECEC1400BE}" type="presOf" srcId="{D58A3A93-EDEC-4FB8-B064-247F9E5163D9}" destId="{0A13A38C-9F81-41FC-93F1-75301A0531F7}" srcOrd="0" destOrd="0" presId="urn:microsoft.com/office/officeart/2005/8/layout/hProcess10"/>
    <dgm:cxn modelId="{F6F30D70-4A4A-43E2-A9BA-58ABF51F15F8}" srcId="{982BC335-7167-4AD1-B92F-4B86F2C4EAD0}" destId="{D58A3A93-EDEC-4FB8-B064-247F9E5163D9}" srcOrd="0" destOrd="0" parTransId="{AFA8EBD7-2988-4DDA-B51E-75CA94D5753A}" sibTransId="{4CD90396-1DA1-4428-95E0-F8B4C840C5F5}"/>
    <dgm:cxn modelId="{8185B7E7-CBE3-4EE2-80B0-193CCEA17170}" type="presOf" srcId="{982BC335-7167-4AD1-B92F-4B86F2C4EAD0}" destId="{C8D52771-7B80-45F3-83B7-BB3A43F05854}" srcOrd="0" destOrd="0" presId="urn:microsoft.com/office/officeart/2005/8/layout/hProcess10"/>
    <dgm:cxn modelId="{7AB0B592-5863-49B2-9393-6B4DAEFB7A39}" type="presParOf" srcId="{C8D52771-7B80-45F3-83B7-BB3A43F05854}" destId="{9D3371EA-7890-4E49-8B57-40E6794FC028}" srcOrd="0" destOrd="0" presId="urn:microsoft.com/office/officeart/2005/8/layout/hProcess10"/>
    <dgm:cxn modelId="{BA78FC11-588B-4BDF-B809-40B86811E44A}" type="presParOf" srcId="{9D3371EA-7890-4E49-8B57-40E6794FC028}" destId="{913A2A71-6A8D-44B5-B64D-484CE95FDA35}" srcOrd="0" destOrd="0" presId="urn:microsoft.com/office/officeart/2005/8/layout/hProcess10"/>
    <dgm:cxn modelId="{83DA3517-0C83-4D25-B630-45A5BD387D3D}" type="presParOf" srcId="{9D3371EA-7890-4E49-8B57-40E6794FC028}" destId="{0A13A38C-9F81-41FC-93F1-75301A0531F7}" srcOrd="1" destOrd="0" presId="urn:microsoft.com/office/officeart/2005/8/layout/hProcess10"/>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E0D698C-76C8-452A-A3D4-741A6089C7A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7F333FD0-441B-4C3A-81BE-8189B13F2969}">
      <dgm:prSet phldrT="[Text]"/>
      <dgm:spPr/>
      <dgm:t>
        <a:bodyPr/>
        <a:lstStyle/>
        <a:p>
          <a:r>
            <a:rPr lang="de-DE" dirty="0"/>
            <a:t>Schuleingangsphase:</a:t>
          </a:r>
        </a:p>
        <a:p>
          <a:r>
            <a:rPr lang="de-DE" dirty="0" err="1"/>
            <a:t>BaFö</a:t>
          </a:r>
          <a:r>
            <a:rPr lang="de-DE" dirty="0"/>
            <a:t> - Spielpaket</a:t>
          </a:r>
        </a:p>
      </dgm:t>
    </dgm:pt>
    <dgm:pt modelId="{1C9A6C67-5A74-4E08-9DF4-F23B4E5C8DB6}" type="parTrans" cxnId="{30CBA979-325A-46CE-BE0E-1F560DBE3BC0}">
      <dgm:prSet/>
      <dgm:spPr/>
      <dgm:t>
        <a:bodyPr/>
        <a:lstStyle/>
        <a:p>
          <a:endParaRPr lang="de-DE"/>
        </a:p>
      </dgm:t>
    </dgm:pt>
    <dgm:pt modelId="{42BF2ACE-6418-4823-BADF-72B1CCA8810A}" type="sibTrans" cxnId="{30CBA979-325A-46CE-BE0E-1F560DBE3BC0}">
      <dgm:prSet/>
      <dgm:spPr/>
      <dgm:t>
        <a:bodyPr/>
        <a:lstStyle/>
        <a:p>
          <a:endParaRPr lang="de-DE"/>
        </a:p>
      </dgm:t>
    </dgm:pt>
    <dgm:pt modelId="{58999421-37E1-4149-BFF4-0E6C0E97672A}">
      <dgm:prSet phldrT="[Text]"/>
      <dgm:spPr/>
      <dgm:t>
        <a:bodyPr/>
        <a:lstStyle/>
        <a:p>
          <a:r>
            <a:rPr lang="de-DE" dirty="0"/>
            <a:t>Kita – GS:</a:t>
          </a:r>
        </a:p>
        <a:p>
          <a:r>
            <a:rPr lang="de-DE" dirty="0"/>
            <a:t>Regel-Spiel-Paket</a:t>
          </a:r>
        </a:p>
      </dgm:t>
    </dgm:pt>
    <dgm:pt modelId="{BC6D1151-7466-45B4-9389-18E51464B796}" type="parTrans" cxnId="{0B337421-7F04-48A1-897D-BDF310FFB057}">
      <dgm:prSet/>
      <dgm:spPr/>
      <dgm:t>
        <a:bodyPr/>
        <a:lstStyle/>
        <a:p>
          <a:endParaRPr lang="de-DE"/>
        </a:p>
      </dgm:t>
    </dgm:pt>
    <dgm:pt modelId="{ADC9E4BB-9DFE-4A87-9771-AF9E30A6CC98}" type="sibTrans" cxnId="{0B337421-7F04-48A1-897D-BDF310FFB057}">
      <dgm:prSet/>
      <dgm:spPr/>
      <dgm:t>
        <a:bodyPr/>
        <a:lstStyle/>
        <a:p>
          <a:endParaRPr lang="de-DE"/>
        </a:p>
      </dgm:t>
    </dgm:pt>
    <dgm:pt modelId="{2037D573-BBAC-4E24-BC21-961A2E69FE62}">
      <dgm:prSet phldrT="[Text]"/>
      <dgm:spPr/>
      <dgm:t>
        <a:bodyPr/>
        <a:lstStyle/>
        <a:p>
          <a:r>
            <a:rPr lang="de-DE" dirty="0"/>
            <a:t>GS und SEK I</a:t>
          </a:r>
        </a:p>
        <a:p>
          <a:r>
            <a:rPr lang="de-DE" dirty="0" err="1"/>
            <a:t>EinfachSpielen</a:t>
          </a:r>
          <a:endParaRPr lang="de-DE" dirty="0"/>
        </a:p>
      </dgm:t>
    </dgm:pt>
    <dgm:pt modelId="{D379B5E6-F392-4B9C-B375-E4825D87DA88}" type="parTrans" cxnId="{F7F06069-403E-4AA0-9D07-6E70B1EF7F66}">
      <dgm:prSet/>
      <dgm:spPr/>
      <dgm:t>
        <a:bodyPr/>
        <a:lstStyle/>
        <a:p>
          <a:endParaRPr lang="de-DE"/>
        </a:p>
      </dgm:t>
    </dgm:pt>
    <dgm:pt modelId="{70A4EB5D-3827-47A9-86F6-B6BF8213CAE3}" type="sibTrans" cxnId="{F7F06069-403E-4AA0-9D07-6E70B1EF7F66}">
      <dgm:prSet/>
      <dgm:spPr/>
      <dgm:t>
        <a:bodyPr/>
        <a:lstStyle/>
        <a:p>
          <a:endParaRPr lang="de-DE"/>
        </a:p>
      </dgm:t>
    </dgm:pt>
    <dgm:pt modelId="{C6AAC990-DAA0-40EA-B742-CFEB159FCF2D}">
      <dgm:prSet phldrT="[Text]"/>
      <dgm:spPr/>
      <dgm:t>
        <a:bodyPr/>
        <a:lstStyle/>
        <a:p>
          <a:r>
            <a:rPr lang="de-DE" dirty="0"/>
            <a:t>Großspiele, </a:t>
          </a:r>
        </a:p>
        <a:p>
          <a:r>
            <a:rPr lang="de-DE" dirty="0"/>
            <a:t>Informationen,</a:t>
          </a:r>
        </a:p>
        <a:p>
          <a:r>
            <a:rPr lang="de-DE" dirty="0"/>
            <a:t>Handouts</a:t>
          </a:r>
        </a:p>
        <a:p>
          <a:endParaRPr lang="de-DE" dirty="0"/>
        </a:p>
      </dgm:t>
    </dgm:pt>
    <dgm:pt modelId="{48FA461B-155E-4445-A743-CB630C9ED82A}" type="parTrans" cxnId="{99C50FC1-82B4-48ED-B3EA-5B63986DAF8B}">
      <dgm:prSet/>
      <dgm:spPr/>
      <dgm:t>
        <a:bodyPr/>
        <a:lstStyle/>
        <a:p>
          <a:endParaRPr lang="de-DE"/>
        </a:p>
      </dgm:t>
    </dgm:pt>
    <dgm:pt modelId="{B0CBBEB7-085E-4846-BFC6-3C8D8001FA75}" type="sibTrans" cxnId="{99C50FC1-82B4-48ED-B3EA-5B63986DAF8B}">
      <dgm:prSet/>
      <dgm:spPr/>
      <dgm:t>
        <a:bodyPr/>
        <a:lstStyle/>
        <a:p>
          <a:endParaRPr lang="de-DE"/>
        </a:p>
      </dgm:t>
    </dgm:pt>
    <dgm:pt modelId="{5DE88ECC-F273-4A82-98F6-4C6A01FE1AB3}">
      <dgm:prSet phldrT="[Text]"/>
      <dgm:spPr/>
      <dgm:t>
        <a:bodyPr/>
        <a:lstStyle/>
        <a:p>
          <a:r>
            <a:rPr lang="de-DE" dirty="0"/>
            <a:t>Lernen durch Spielen</a:t>
          </a:r>
        </a:p>
      </dgm:t>
    </dgm:pt>
    <dgm:pt modelId="{EBED7329-DD68-44E4-BEF3-9050436D545A}" type="sibTrans" cxnId="{3050F384-489D-453E-A4DB-74C447FE88EF}">
      <dgm:prSet/>
      <dgm:spPr/>
      <dgm:t>
        <a:bodyPr/>
        <a:lstStyle/>
        <a:p>
          <a:endParaRPr lang="de-DE"/>
        </a:p>
      </dgm:t>
    </dgm:pt>
    <dgm:pt modelId="{4BEAFE96-1058-43A5-AB54-61F4ABF93536}" type="parTrans" cxnId="{3050F384-489D-453E-A4DB-74C447FE88EF}">
      <dgm:prSet/>
      <dgm:spPr/>
      <dgm:t>
        <a:bodyPr/>
        <a:lstStyle/>
        <a:p>
          <a:endParaRPr lang="de-DE"/>
        </a:p>
      </dgm:t>
    </dgm:pt>
    <dgm:pt modelId="{01635858-BCF0-4E8D-80FA-62C0963B30F6}" type="pres">
      <dgm:prSet presAssocID="{CE0D698C-76C8-452A-A3D4-741A6089C7A3}" presName="diagram" presStyleCnt="0">
        <dgm:presLayoutVars>
          <dgm:chMax val="1"/>
          <dgm:dir/>
          <dgm:animLvl val="ctr"/>
          <dgm:resizeHandles val="exact"/>
        </dgm:presLayoutVars>
      </dgm:prSet>
      <dgm:spPr/>
    </dgm:pt>
    <dgm:pt modelId="{B73D83DB-0E86-4534-A8A8-43B4FC1BF53E}" type="pres">
      <dgm:prSet presAssocID="{CE0D698C-76C8-452A-A3D4-741A6089C7A3}" presName="matrix" presStyleCnt="0"/>
      <dgm:spPr/>
    </dgm:pt>
    <dgm:pt modelId="{5592E396-31B8-4CF3-A2E5-5D06425B5E78}" type="pres">
      <dgm:prSet presAssocID="{CE0D698C-76C8-452A-A3D4-741A6089C7A3}" presName="tile1" presStyleLbl="node1" presStyleIdx="0" presStyleCnt="4"/>
      <dgm:spPr/>
    </dgm:pt>
    <dgm:pt modelId="{921A12F8-0BEC-4E09-BB04-7DE95DBDD5B6}" type="pres">
      <dgm:prSet presAssocID="{CE0D698C-76C8-452A-A3D4-741A6089C7A3}" presName="tile1text" presStyleLbl="node1" presStyleIdx="0" presStyleCnt="4">
        <dgm:presLayoutVars>
          <dgm:chMax val="0"/>
          <dgm:chPref val="0"/>
          <dgm:bulletEnabled val="1"/>
        </dgm:presLayoutVars>
      </dgm:prSet>
      <dgm:spPr/>
    </dgm:pt>
    <dgm:pt modelId="{E8207367-C0E9-468F-9F25-E91F295EB945}" type="pres">
      <dgm:prSet presAssocID="{CE0D698C-76C8-452A-A3D4-741A6089C7A3}" presName="tile2" presStyleLbl="node1" presStyleIdx="1" presStyleCnt="4"/>
      <dgm:spPr/>
    </dgm:pt>
    <dgm:pt modelId="{608CAE6C-C6D9-4BFA-8083-27912BC4BFB5}" type="pres">
      <dgm:prSet presAssocID="{CE0D698C-76C8-452A-A3D4-741A6089C7A3}" presName="tile2text" presStyleLbl="node1" presStyleIdx="1" presStyleCnt="4">
        <dgm:presLayoutVars>
          <dgm:chMax val="0"/>
          <dgm:chPref val="0"/>
          <dgm:bulletEnabled val="1"/>
        </dgm:presLayoutVars>
      </dgm:prSet>
      <dgm:spPr/>
    </dgm:pt>
    <dgm:pt modelId="{0F88CCA4-1024-4D7B-A805-303EC4306A12}" type="pres">
      <dgm:prSet presAssocID="{CE0D698C-76C8-452A-A3D4-741A6089C7A3}" presName="tile3" presStyleLbl="node1" presStyleIdx="2" presStyleCnt="4"/>
      <dgm:spPr/>
    </dgm:pt>
    <dgm:pt modelId="{67F4A8B9-9C68-47AC-AAEC-240B0C096B58}" type="pres">
      <dgm:prSet presAssocID="{CE0D698C-76C8-452A-A3D4-741A6089C7A3}" presName="tile3text" presStyleLbl="node1" presStyleIdx="2" presStyleCnt="4">
        <dgm:presLayoutVars>
          <dgm:chMax val="0"/>
          <dgm:chPref val="0"/>
          <dgm:bulletEnabled val="1"/>
        </dgm:presLayoutVars>
      </dgm:prSet>
      <dgm:spPr/>
    </dgm:pt>
    <dgm:pt modelId="{858216E1-C9D6-44BC-B33B-CB2D8CF4C7C9}" type="pres">
      <dgm:prSet presAssocID="{CE0D698C-76C8-452A-A3D4-741A6089C7A3}" presName="tile4" presStyleLbl="node1" presStyleIdx="3" presStyleCnt="4"/>
      <dgm:spPr/>
    </dgm:pt>
    <dgm:pt modelId="{6E8FB854-C4EB-4BC2-A626-6E32148CDE68}" type="pres">
      <dgm:prSet presAssocID="{CE0D698C-76C8-452A-A3D4-741A6089C7A3}" presName="tile4text" presStyleLbl="node1" presStyleIdx="3" presStyleCnt="4">
        <dgm:presLayoutVars>
          <dgm:chMax val="0"/>
          <dgm:chPref val="0"/>
          <dgm:bulletEnabled val="1"/>
        </dgm:presLayoutVars>
      </dgm:prSet>
      <dgm:spPr/>
    </dgm:pt>
    <dgm:pt modelId="{51995B3A-323B-4AC7-94A2-78BC204AE5CC}" type="pres">
      <dgm:prSet presAssocID="{CE0D698C-76C8-452A-A3D4-741A6089C7A3}" presName="centerTile" presStyleLbl="fgShp" presStyleIdx="0" presStyleCnt="1">
        <dgm:presLayoutVars>
          <dgm:chMax val="0"/>
          <dgm:chPref val="0"/>
        </dgm:presLayoutVars>
      </dgm:prSet>
      <dgm:spPr/>
    </dgm:pt>
  </dgm:ptLst>
  <dgm:cxnLst>
    <dgm:cxn modelId="{EBE95D05-46EC-4982-96AE-FAA6EC96D370}" type="presOf" srcId="{2037D573-BBAC-4E24-BC21-961A2E69FE62}" destId="{0F88CCA4-1024-4D7B-A805-303EC4306A12}" srcOrd="0" destOrd="0" presId="urn:microsoft.com/office/officeart/2005/8/layout/matrix1"/>
    <dgm:cxn modelId="{F11CBE09-1423-41CF-AEB1-21F4CA859321}" type="presOf" srcId="{C6AAC990-DAA0-40EA-B742-CFEB159FCF2D}" destId="{6E8FB854-C4EB-4BC2-A626-6E32148CDE68}" srcOrd="1" destOrd="0" presId="urn:microsoft.com/office/officeart/2005/8/layout/matrix1"/>
    <dgm:cxn modelId="{925B8F1C-C6CD-4CF2-9BE0-4D0F505B072B}" type="presOf" srcId="{CE0D698C-76C8-452A-A3D4-741A6089C7A3}" destId="{01635858-BCF0-4E8D-80FA-62C0963B30F6}" srcOrd="0" destOrd="0" presId="urn:microsoft.com/office/officeart/2005/8/layout/matrix1"/>
    <dgm:cxn modelId="{0B337421-7F04-48A1-897D-BDF310FFB057}" srcId="{5DE88ECC-F273-4A82-98F6-4C6A01FE1AB3}" destId="{58999421-37E1-4149-BFF4-0E6C0E97672A}" srcOrd="1" destOrd="0" parTransId="{BC6D1151-7466-45B4-9389-18E51464B796}" sibTransId="{ADC9E4BB-9DFE-4A87-9771-AF9E30A6CC98}"/>
    <dgm:cxn modelId="{F0288863-B556-42BE-8009-1A8532854317}" type="presOf" srcId="{7F333FD0-441B-4C3A-81BE-8189B13F2969}" destId="{5592E396-31B8-4CF3-A2E5-5D06425B5E78}" srcOrd="0" destOrd="0" presId="urn:microsoft.com/office/officeart/2005/8/layout/matrix1"/>
    <dgm:cxn modelId="{F7F06069-403E-4AA0-9D07-6E70B1EF7F66}" srcId="{5DE88ECC-F273-4A82-98F6-4C6A01FE1AB3}" destId="{2037D573-BBAC-4E24-BC21-961A2E69FE62}" srcOrd="2" destOrd="0" parTransId="{D379B5E6-F392-4B9C-B375-E4825D87DA88}" sibTransId="{70A4EB5D-3827-47A9-86F6-B6BF8213CAE3}"/>
    <dgm:cxn modelId="{30CBA979-325A-46CE-BE0E-1F560DBE3BC0}" srcId="{5DE88ECC-F273-4A82-98F6-4C6A01FE1AB3}" destId="{7F333FD0-441B-4C3A-81BE-8189B13F2969}" srcOrd="0" destOrd="0" parTransId="{1C9A6C67-5A74-4E08-9DF4-F23B4E5C8DB6}" sibTransId="{42BF2ACE-6418-4823-BADF-72B1CCA8810A}"/>
    <dgm:cxn modelId="{3050F384-489D-453E-A4DB-74C447FE88EF}" srcId="{CE0D698C-76C8-452A-A3D4-741A6089C7A3}" destId="{5DE88ECC-F273-4A82-98F6-4C6A01FE1AB3}" srcOrd="0" destOrd="0" parTransId="{4BEAFE96-1058-43A5-AB54-61F4ABF93536}" sibTransId="{EBED7329-DD68-44E4-BEF3-9050436D545A}"/>
    <dgm:cxn modelId="{595F0A8B-0863-439B-A845-98DDDC0E178A}" type="presOf" srcId="{7F333FD0-441B-4C3A-81BE-8189B13F2969}" destId="{921A12F8-0BEC-4E09-BB04-7DE95DBDD5B6}" srcOrd="1" destOrd="0" presId="urn:microsoft.com/office/officeart/2005/8/layout/matrix1"/>
    <dgm:cxn modelId="{F0B95C8E-9FD8-4E33-BAD3-EE3A29D7FFE0}" type="presOf" srcId="{5DE88ECC-F273-4A82-98F6-4C6A01FE1AB3}" destId="{51995B3A-323B-4AC7-94A2-78BC204AE5CC}" srcOrd="0" destOrd="0" presId="urn:microsoft.com/office/officeart/2005/8/layout/matrix1"/>
    <dgm:cxn modelId="{E89E7C97-0AE3-407F-8BE6-636BFA8FC1C8}" type="presOf" srcId="{C6AAC990-DAA0-40EA-B742-CFEB159FCF2D}" destId="{858216E1-C9D6-44BC-B33B-CB2D8CF4C7C9}" srcOrd="0" destOrd="0" presId="urn:microsoft.com/office/officeart/2005/8/layout/matrix1"/>
    <dgm:cxn modelId="{A65E6CA5-40D8-4677-9E38-C8B84329286D}" type="presOf" srcId="{58999421-37E1-4149-BFF4-0E6C0E97672A}" destId="{608CAE6C-C6D9-4BFA-8083-27912BC4BFB5}" srcOrd="1" destOrd="0" presId="urn:microsoft.com/office/officeart/2005/8/layout/matrix1"/>
    <dgm:cxn modelId="{9C28BFA6-3388-4DCF-BBDF-724FF6FD6D90}" type="presOf" srcId="{2037D573-BBAC-4E24-BC21-961A2E69FE62}" destId="{67F4A8B9-9C68-47AC-AAEC-240B0C096B58}" srcOrd="1" destOrd="0" presId="urn:microsoft.com/office/officeart/2005/8/layout/matrix1"/>
    <dgm:cxn modelId="{99C50FC1-82B4-48ED-B3EA-5B63986DAF8B}" srcId="{5DE88ECC-F273-4A82-98F6-4C6A01FE1AB3}" destId="{C6AAC990-DAA0-40EA-B742-CFEB159FCF2D}" srcOrd="3" destOrd="0" parTransId="{48FA461B-155E-4445-A743-CB630C9ED82A}" sibTransId="{B0CBBEB7-085E-4846-BFC6-3C8D8001FA75}"/>
    <dgm:cxn modelId="{FDDFFAF8-635E-4D76-8665-CE58B70E0C18}" type="presOf" srcId="{58999421-37E1-4149-BFF4-0E6C0E97672A}" destId="{E8207367-C0E9-468F-9F25-E91F295EB945}" srcOrd="0" destOrd="0" presId="urn:microsoft.com/office/officeart/2005/8/layout/matrix1"/>
    <dgm:cxn modelId="{EF385BE1-A4F6-47BA-AD7C-237741476EB1}" type="presParOf" srcId="{01635858-BCF0-4E8D-80FA-62C0963B30F6}" destId="{B73D83DB-0E86-4534-A8A8-43B4FC1BF53E}" srcOrd="0" destOrd="0" presId="urn:microsoft.com/office/officeart/2005/8/layout/matrix1"/>
    <dgm:cxn modelId="{1A1335D1-2912-4D85-9F86-377E7F968159}" type="presParOf" srcId="{B73D83DB-0E86-4534-A8A8-43B4FC1BF53E}" destId="{5592E396-31B8-4CF3-A2E5-5D06425B5E78}" srcOrd="0" destOrd="0" presId="urn:microsoft.com/office/officeart/2005/8/layout/matrix1"/>
    <dgm:cxn modelId="{45F408B8-EA24-4069-9699-EDF36F208B92}" type="presParOf" srcId="{B73D83DB-0E86-4534-A8A8-43B4FC1BF53E}" destId="{921A12F8-0BEC-4E09-BB04-7DE95DBDD5B6}" srcOrd="1" destOrd="0" presId="urn:microsoft.com/office/officeart/2005/8/layout/matrix1"/>
    <dgm:cxn modelId="{EDDA7ADA-B19C-42BF-B8F4-999FCCD2A9A1}" type="presParOf" srcId="{B73D83DB-0E86-4534-A8A8-43B4FC1BF53E}" destId="{E8207367-C0E9-468F-9F25-E91F295EB945}" srcOrd="2" destOrd="0" presId="urn:microsoft.com/office/officeart/2005/8/layout/matrix1"/>
    <dgm:cxn modelId="{FE898964-ECEA-44A7-8110-996E893B1B0D}" type="presParOf" srcId="{B73D83DB-0E86-4534-A8A8-43B4FC1BF53E}" destId="{608CAE6C-C6D9-4BFA-8083-27912BC4BFB5}" srcOrd="3" destOrd="0" presId="urn:microsoft.com/office/officeart/2005/8/layout/matrix1"/>
    <dgm:cxn modelId="{80601406-344E-489A-A5B0-82E77FF50B1F}" type="presParOf" srcId="{B73D83DB-0E86-4534-A8A8-43B4FC1BF53E}" destId="{0F88CCA4-1024-4D7B-A805-303EC4306A12}" srcOrd="4" destOrd="0" presId="urn:microsoft.com/office/officeart/2005/8/layout/matrix1"/>
    <dgm:cxn modelId="{9E3CFC27-E016-489D-BB5F-1DAF31BE29A5}" type="presParOf" srcId="{B73D83DB-0E86-4534-A8A8-43B4FC1BF53E}" destId="{67F4A8B9-9C68-47AC-AAEC-240B0C096B58}" srcOrd="5" destOrd="0" presId="urn:microsoft.com/office/officeart/2005/8/layout/matrix1"/>
    <dgm:cxn modelId="{6511B578-C905-4574-889B-81E502A576F9}" type="presParOf" srcId="{B73D83DB-0E86-4534-A8A8-43B4FC1BF53E}" destId="{858216E1-C9D6-44BC-B33B-CB2D8CF4C7C9}" srcOrd="6" destOrd="0" presId="urn:microsoft.com/office/officeart/2005/8/layout/matrix1"/>
    <dgm:cxn modelId="{151B32D8-273C-418A-99F7-B0C68C870D75}" type="presParOf" srcId="{B73D83DB-0E86-4534-A8A8-43B4FC1BF53E}" destId="{6E8FB854-C4EB-4BC2-A626-6E32148CDE68}" srcOrd="7" destOrd="0" presId="urn:microsoft.com/office/officeart/2005/8/layout/matrix1"/>
    <dgm:cxn modelId="{B44BD60D-3FCD-4623-BB66-7F1AF6E1EDD0}" type="presParOf" srcId="{01635858-BCF0-4E8D-80FA-62C0963B30F6}" destId="{51995B3A-323B-4AC7-94A2-78BC204AE5CC}"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027D0-0EBE-4DEE-A81D-5B9457F943D9}">
      <dsp:nvSpPr>
        <dsp:cNvPr id="0" name=""/>
        <dsp:cNvSpPr/>
      </dsp:nvSpPr>
      <dsp:spPr>
        <a:xfrm>
          <a:off x="0" y="28279"/>
          <a:ext cx="2909346" cy="895050"/>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Frau Ruh, Projektleiterin, Dipl. Sozialpädagogin, Lehrerin (</a:t>
          </a:r>
          <a:r>
            <a:rPr lang="de-DE" sz="1700" kern="1200" dirty="0" err="1"/>
            <a:t>Rußheideschule</a:t>
          </a:r>
          <a:r>
            <a:rPr lang="de-DE" sz="1700" kern="1200" dirty="0"/>
            <a:t>)</a:t>
          </a:r>
        </a:p>
      </dsp:txBody>
      <dsp:txXfrm>
        <a:off x="43693" y="71972"/>
        <a:ext cx="2821960" cy="8076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027D0-0EBE-4DEE-A81D-5B9457F943D9}">
      <dsp:nvSpPr>
        <dsp:cNvPr id="0" name=""/>
        <dsp:cNvSpPr/>
      </dsp:nvSpPr>
      <dsp:spPr>
        <a:xfrm>
          <a:off x="0" y="0"/>
          <a:ext cx="2909346" cy="1187891"/>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Frau Klaus, Leitung Kita St. </a:t>
          </a:r>
          <a:r>
            <a:rPr lang="de-DE" sz="1700" kern="1200"/>
            <a:t>Meinolf</a:t>
          </a:r>
          <a:endParaRPr lang="de-DE" sz="1700" kern="1200" dirty="0"/>
        </a:p>
        <a:p>
          <a:pPr marL="0" lvl="0" indent="0" algn="l" defTabSz="755650">
            <a:lnSpc>
              <a:spcPct val="90000"/>
            </a:lnSpc>
            <a:spcBef>
              <a:spcPct val="0"/>
            </a:spcBef>
            <a:spcAft>
              <a:spcPct val="35000"/>
            </a:spcAft>
            <a:buNone/>
          </a:pPr>
          <a:r>
            <a:rPr lang="de-DE" sz="1700" kern="1200" dirty="0"/>
            <a:t>Frau Heinze, Erzieherin, Kita St. Meinolf</a:t>
          </a:r>
        </a:p>
      </dsp:txBody>
      <dsp:txXfrm>
        <a:off x="57988" y="57988"/>
        <a:ext cx="2793370" cy="1071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027D0-0EBE-4DEE-A81D-5B9457F943D9}">
      <dsp:nvSpPr>
        <dsp:cNvPr id="0" name=""/>
        <dsp:cNvSpPr/>
      </dsp:nvSpPr>
      <dsp:spPr>
        <a:xfrm>
          <a:off x="444807" y="0"/>
          <a:ext cx="2986289" cy="882581"/>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Frau </a:t>
          </a:r>
          <a:r>
            <a:rPr lang="de-DE" sz="1700" kern="1200" dirty="0" err="1"/>
            <a:t>Bienias</a:t>
          </a:r>
          <a:r>
            <a:rPr lang="de-DE" sz="1700" kern="1200" dirty="0"/>
            <a:t>, Förderschul-lehrerin (</a:t>
          </a:r>
          <a:r>
            <a:rPr lang="de-DE" sz="1700" kern="1200" dirty="0" err="1"/>
            <a:t>Rußheideschule</a:t>
          </a:r>
          <a:r>
            <a:rPr lang="de-DE" sz="1700" kern="1200" dirty="0"/>
            <a:t>)</a:t>
          </a:r>
        </a:p>
      </dsp:txBody>
      <dsp:txXfrm>
        <a:off x="487891" y="43084"/>
        <a:ext cx="2900121" cy="7964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027D0-0EBE-4DEE-A81D-5B9457F943D9}">
      <dsp:nvSpPr>
        <dsp:cNvPr id="0" name=""/>
        <dsp:cNvSpPr/>
      </dsp:nvSpPr>
      <dsp:spPr>
        <a:xfrm>
          <a:off x="0" y="99045"/>
          <a:ext cx="2487695" cy="824284"/>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Frau Mücke, Lehrerin (</a:t>
          </a:r>
          <a:r>
            <a:rPr lang="de-DE" sz="1700" kern="1200" dirty="0" err="1"/>
            <a:t>Rußheideschule</a:t>
          </a:r>
          <a:r>
            <a:rPr lang="de-DE" sz="1700" kern="1200" dirty="0"/>
            <a:t>)</a:t>
          </a:r>
        </a:p>
      </dsp:txBody>
      <dsp:txXfrm>
        <a:off x="40238" y="139283"/>
        <a:ext cx="2407219" cy="7438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027D0-0EBE-4DEE-A81D-5B9457F943D9}">
      <dsp:nvSpPr>
        <dsp:cNvPr id="0" name=""/>
        <dsp:cNvSpPr/>
      </dsp:nvSpPr>
      <dsp:spPr>
        <a:xfrm>
          <a:off x="0" y="266959"/>
          <a:ext cx="3431097" cy="656370"/>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Herr Sürie, Dipl. Sozialpädagoge (</a:t>
          </a:r>
          <a:r>
            <a:rPr lang="de-DE" sz="1700" kern="1200" dirty="0" err="1"/>
            <a:t>Rußheideschule</a:t>
          </a:r>
          <a:r>
            <a:rPr lang="de-DE" sz="1700" kern="1200" dirty="0"/>
            <a:t>)</a:t>
          </a:r>
        </a:p>
      </dsp:txBody>
      <dsp:txXfrm>
        <a:off x="32041" y="299000"/>
        <a:ext cx="3367015" cy="5922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49269F-94DB-435E-9282-884A8EAFFCD2}">
      <dsp:nvSpPr>
        <dsp:cNvPr id="0" name=""/>
        <dsp:cNvSpPr/>
      </dsp:nvSpPr>
      <dsp:spPr>
        <a:xfrm>
          <a:off x="3899084" y="162"/>
          <a:ext cx="2848930" cy="1851805"/>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Im Bereich der sozialen und personalen Entwicklung</a:t>
          </a:r>
        </a:p>
      </dsp:txBody>
      <dsp:txXfrm>
        <a:off x="3989482" y="90560"/>
        <a:ext cx="2668134" cy="1671009"/>
      </dsp:txXfrm>
    </dsp:sp>
    <dsp:sp modelId="{5F0FF4F4-1000-4766-BD94-14A869993FC9}">
      <dsp:nvSpPr>
        <dsp:cNvPr id="0" name=""/>
        <dsp:cNvSpPr/>
      </dsp:nvSpPr>
      <dsp:spPr>
        <a:xfrm>
          <a:off x="2849954" y="926064"/>
          <a:ext cx="4947190" cy="4947190"/>
        </a:xfrm>
        <a:custGeom>
          <a:avLst/>
          <a:gdLst/>
          <a:ahLst/>
          <a:cxnLst/>
          <a:rect l="0" t="0" r="0" b="0"/>
          <a:pathLst>
            <a:path>
              <a:moveTo>
                <a:pt x="3918833" y="466119"/>
              </a:moveTo>
              <a:arcTo wR="2473595" hR="2473595" stAng="18345071" swAng="3652708"/>
            </a:path>
          </a:pathLst>
        </a:custGeom>
        <a:noFill/>
        <a:ln w="12700" cap="rnd"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A95DB1C6-EEE3-4D57-99ED-3D3E9ACC3FCB}">
      <dsp:nvSpPr>
        <dsp:cNvPr id="0" name=""/>
        <dsp:cNvSpPr/>
      </dsp:nvSpPr>
      <dsp:spPr>
        <a:xfrm>
          <a:off x="6041280" y="3710554"/>
          <a:ext cx="2848930" cy="1851805"/>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Im Bereich der kognitiven Entwicklung</a:t>
          </a:r>
        </a:p>
      </dsp:txBody>
      <dsp:txXfrm>
        <a:off x="6131678" y="3800952"/>
        <a:ext cx="2668134" cy="1671009"/>
      </dsp:txXfrm>
    </dsp:sp>
    <dsp:sp modelId="{D316E131-CB1F-4BAB-B295-65AE6D6F3C20}">
      <dsp:nvSpPr>
        <dsp:cNvPr id="0" name=""/>
        <dsp:cNvSpPr/>
      </dsp:nvSpPr>
      <dsp:spPr>
        <a:xfrm>
          <a:off x="2849954" y="926064"/>
          <a:ext cx="4947190" cy="4947190"/>
        </a:xfrm>
        <a:custGeom>
          <a:avLst/>
          <a:gdLst/>
          <a:ahLst/>
          <a:cxnLst/>
          <a:rect l="0" t="0" r="0" b="0"/>
          <a:pathLst>
            <a:path>
              <a:moveTo>
                <a:pt x="3653128" y="4647847"/>
              </a:moveTo>
              <a:arcTo wR="2473595" hR="2473595" stAng="3691208" swAng="3417584"/>
            </a:path>
          </a:pathLst>
        </a:custGeom>
        <a:noFill/>
        <a:ln w="12700" cap="rnd"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5E72599D-3410-4C22-A90E-4C1FB09907DE}">
      <dsp:nvSpPr>
        <dsp:cNvPr id="0" name=""/>
        <dsp:cNvSpPr/>
      </dsp:nvSpPr>
      <dsp:spPr>
        <a:xfrm>
          <a:off x="1756887" y="3710554"/>
          <a:ext cx="2848930" cy="1851805"/>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Im Bereich der motorischen Entwicklung</a:t>
          </a:r>
        </a:p>
      </dsp:txBody>
      <dsp:txXfrm>
        <a:off x="1847285" y="3800952"/>
        <a:ext cx="2668134" cy="1671009"/>
      </dsp:txXfrm>
    </dsp:sp>
    <dsp:sp modelId="{1D59EDA9-5591-48C4-B892-2463E76BA678}">
      <dsp:nvSpPr>
        <dsp:cNvPr id="0" name=""/>
        <dsp:cNvSpPr/>
      </dsp:nvSpPr>
      <dsp:spPr>
        <a:xfrm>
          <a:off x="2849954" y="926064"/>
          <a:ext cx="4947190" cy="4947190"/>
        </a:xfrm>
        <a:custGeom>
          <a:avLst/>
          <a:gdLst/>
          <a:ahLst/>
          <a:cxnLst/>
          <a:rect l="0" t="0" r="0" b="0"/>
          <a:pathLst>
            <a:path>
              <a:moveTo>
                <a:pt x="16540" y="2759174"/>
              </a:moveTo>
              <a:arcTo wR="2473595" hR="2473595" stAng="10402222" swAng="3652708"/>
            </a:path>
          </a:pathLst>
        </a:custGeom>
        <a:noFill/>
        <a:ln w="12700" cap="rnd"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b="1" kern="1200" dirty="0"/>
            <a:t>Die Gruppe wird </a:t>
          </a:r>
          <a:r>
            <a:rPr lang="de-DE" sz="1800" b="1" u="sng" kern="1200" dirty="0"/>
            <a:t>eingeteilt</a:t>
          </a:r>
          <a:r>
            <a:rPr lang="de-DE" sz="1800" b="1" kern="1200" dirty="0"/>
            <a:t>.</a:t>
          </a:r>
          <a:endParaRPr lang="de-DE" sz="1800" kern="1200" dirty="0"/>
        </a:p>
      </dsp:txBody>
      <dsp:txXfrm>
        <a:off x="261156" y="677042"/>
        <a:ext cx="1342742" cy="101285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b="1" kern="1200" dirty="0"/>
            <a:t>Am Tisch </a:t>
          </a:r>
          <a:r>
            <a:rPr lang="de-DE" sz="1300" b="1" u="sng" kern="1200" dirty="0"/>
            <a:t>begrüßen</a:t>
          </a:r>
          <a:r>
            <a:rPr lang="de-DE" sz="1300" b="1" kern="1200" dirty="0"/>
            <a:t> wir uns gegenseitig mit Namen.</a:t>
          </a:r>
          <a:endParaRPr lang="de-DE" sz="1300" kern="1200" dirty="0"/>
        </a:p>
      </dsp:txBody>
      <dsp:txXfrm>
        <a:off x="261156" y="677042"/>
        <a:ext cx="1342742" cy="10128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b="1" kern="1200" dirty="0"/>
            <a:t>Wir überlegen </a:t>
          </a:r>
          <a:r>
            <a:rPr lang="de-DE" sz="1300" b="1" u="sng" kern="1200" dirty="0"/>
            <a:t>gemeinsam</a:t>
          </a:r>
          <a:r>
            <a:rPr lang="de-DE" sz="1300" b="1" kern="1200" dirty="0"/>
            <a:t>, welches Spiel wir spielen möchten.</a:t>
          </a:r>
          <a:endParaRPr lang="de-DE" sz="1300" kern="1200" dirty="0"/>
        </a:p>
      </dsp:txBody>
      <dsp:txXfrm>
        <a:off x="261156" y="677042"/>
        <a:ext cx="1342742" cy="10128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u="sng" kern="1200" dirty="0"/>
            <a:t>Die Mehrheit</a:t>
          </a:r>
          <a:r>
            <a:rPr lang="de-DE" sz="1600" b="1" kern="1200" dirty="0"/>
            <a:t> entscheidet!</a:t>
          </a:r>
          <a:endParaRPr lang="de-DE" sz="1600" kern="1200" dirty="0"/>
        </a:p>
      </dsp:txBody>
      <dsp:txXfrm>
        <a:off x="261156" y="677042"/>
        <a:ext cx="1342742" cy="101285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Wir bestimmen einen </a:t>
          </a:r>
          <a:r>
            <a:rPr lang="de-DE" sz="1600" b="1" u="sng" kern="1200" dirty="0"/>
            <a:t>Spielleiter</a:t>
          </a:r>
          <a:r>
            <a:rPr lang="de-DE" sz="1600" b="1" kern="1200" dirty="0"/>
            <a:t>. </a:t>
          </a:r>
          <a:endParaRPr lang="de-DE" sz="1600" kern="1200" dirty="0"/>
        </a:p>
      </dsp:txBody>
      <dsp:txXfrm>
        <a:off x="261156" y="677042"/>
        <a:ext cx="1342742" cy="10128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Wir spielen </a:t>
          </a:r>
          <a:r>
            <a:rPr lang="de-DE" sz="1600" b="1" u="sng" kern="1200" dirty="0"/>
            <a:t>ein</a:t>
          </a:r>
          <a:r>
            <a:rPr lang="de-DE" sz="1600" b="1" kern="1200" dirty="0"/>
            <a:t> Spiel während der Spielzeit.</a:t>
          </a:r>
          <a:endParaRPr lang="de-DE" sz="1600" kern="1200" dirty="0"/>
        </a:p>
      </dsp:txBody>
      <dsp:txXfrm>
        <a:off x="261156" y="677042"/>
        <a:ext cx="1342742" cy="101285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A2A71-6A8D-44B5-B64D-484CE95FDA35}">
      <dsp:nvSpPr>
        <dsp:cNvPr id="0" name=""/>
        <dsp:cNvSpPr/>
      </dsp:nvSpPr>
      <dsp:spPr>
        <a:xfrm>
          <a:off x="0" y="0"/>
          <a:ext cx="1405766" cy="107588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5000" b="-1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13A38C-9F81-41FC-93F1-75301A0531F7}">
      <dsp:nvSpPr>
        <dsp:cNvPr id="0" name=""/>
        <dsp:cNvSpPr/>
      </dsp:nvSpPr>
      <dsp:spPr>
        <a:xfrm>
          <a:off x="229644" y="645530"/>
          <a:ext cx="1405766" cy="10758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b="1" kern="1200" dirty="0"/>
            <a:t>Am Ende treffen wir uns alle </a:t>
          </a:r>
          <a:r>
            <a:rPr lang="de-DE" sz="1200" b="1" u="sng" kern="1200" dirty="0"/>
            <a:t>im Kreis</a:t>
          </a:r>
          <a:r>
            <a:rPr lang="de-DE" sz="1200" b="1" kern="1200" dirty="0"/>
            <a:t> und </a:t>
          </a:r>
          <a:r>
            <a:rPr lang="de-DE" sz="1200" b="1" u="sng" kern="1200" dirty="0"/>
            <a:t>sprechen</a:t>
          </a:r>
          <a:r>
            <a:rPr lang="de-DE" sz="1200" b="1" kern="1200" dirty="0"/>
            <a:t> über die Spielzeit.</a:t>
          </a:r>
          <a:endParaRPr lang="de-DE" sz="1200" kern="1200" dirty="0"/>
        </a:p>
      </dsp:txBody>
      <dsp:txXfrm>
        <a:off x="261156" y="677042"/>
        <a:ext cx="1342742" cy="101285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2E396-31B8-4CF3-A2E5-5D06425B5E78}">
      <dsp:nvSpPr>
        <dsp:cNvPr id="0" name=""/>
        <dsp:cNvSpPr/>
      </dsp:nvSpPr>
      <dsp:spPr>
        <a:xfrm rot="16200000">
          <a:off x="374467" y="-374467"/>
          <a:ext cx="1156182" cy="1905116"/>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t>Schuleingangsphase:</a:t>
          </a:r>
        </a:p>
        <a:p>
          <a:pPr marL="0" lvl="0" indent="0" algn="ctr" defTabSz="444500">
            <a:lnSpc>
              <a:spcPct val="90000"/>
            </a:lnSpc>
            <a:spcBef>
              <a:spcPct val="0"/>
            </a:spcBef>
            <a:spcAft>
              <a:spcPct val="35000"/>
            </a:spcAft>
            <a:buNone/>
          </a:pPr>
          <a:r>
            <a:rPr lang="de-DE" sz="1000" kern="1200" dirty="0" err="1"/>
            <a:t>BaFö</a:t>
          </a:r>
          <a:r>
            <a:rPr lang="de-DE" sz="1000" kern="1200" dirty="0"/>
            <a:t> - Spielpaket</a:t>
          </a:r>
        </a:p>
      </dsp:txBody>
      <dsp:txXfrm rot="5400000">
        <a:off x="-1" y="1"/>
        <a:ext cx="1905116" cy="867136"/>
      </dsp:txXfrm>
    </dsp:sp>
    <dsp:sp modelId="{E8207367-C0E9-468F-9F25-E91F295EB945}">
      <dsp:nvSpPr>
        <dsp:cNvPr id="0" name=""/>
        <dsp:cNvSpPr/>
      </dsp:nvSpPr>
      <dsp:spPr>
        <a:xfrm>
          <a:off x="1905116" y="0"/>
          <a:ext cx="1905116" cy="1156182"/>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t>Kita – GS:</a:t>
          </a:r>
        </a:p>
        <a:p>
          <a:pPr marL="0" lvl="0" indent="0" algn="ctr" defTabSz="444500">
            <a:lnSpc>
              <a:spcPct val="90000"/>
            </a:lnSpc>
            <a:spcBef>
              <a:spcPct val="0"/>
            </a:spcBef>
            <a:spcAft>
              <a:spcPct val="35000"/>
            </a:spcAft>
            <a:buNone/>
          </a:pPr>
          <a:r>
            <a:rPr lang="de-DE" sz="1000" kern="1200" dirty="0"/>
            <a:t>Regel-Spiel-Paket</a:t>
          </a:r>
        </a:p>
      </dsp:txBody>
      <dsp:txXfrm>
        <a:off x="1905116" y="0"/>
        <a:ext cx="1905116" cy="867136"/>
      </dsp:txXfrm>
    </dsp:sp>
    <dsp:sp modelId="{0F88CCA4-1024-4D7B-A805-303EC4306A12}">
      <dsp:nvSpPr>
        <dsp:cNvPr id="0" name=""/>
        <dsp:cNvSpPr/>
      </dsp:nvSpPr>
      <dsp:spPr>
        <a:xfrm rot="10800000">
          <a:off x="0" y="1156182"/>
          <a:ext cx="1905116" cy="1156182"/>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t>GS und SEK I</a:t>
          </a:r>
        </a:p>
        <a:p>
          <a:pPr marL="0" lvl="0" indent="0" algn="ctr" defTabSz="444500">
            <a:lnSpc>
              <a:spcPct val="90000"/>
            </a:lnSpc>
            <a:spcBef>
              <a:spcPct val="0"/>
            </a:spcBef>
            <a:spcAft>
              <a:spcPct val="35000"/>
            </a:spcAft>
            <a:buNone/>
          </a:pPr>
          <a:r>
            <a:rPr lang="de-DE" sz="1000" kern="1200" dirty="0" err="1"/>
            <a:t>EinfachSpielen</a:t>
          </a:r>
          <a:endParaRPr lang="de-DE" sz="1000" kern="1200" dirty="0"/>
        </a:p>
      </dsp:txBody>
      <dsp:txXfrm rot="10800000">
        <a:off x="0" y="1445227"/>
        <a:ext cx="1905116" cy="867136"/>
      </dsp:txXfrm>
    </dsp:sp>
    <dsp:sp modelId="{858216E1-C9D6-44BC-B33B-CB2D8CF4C7C9}">
      <dsp:nvSpPr>
        <dsp:cNvPr id="0" name=""/>
        <dsp:cNvSpPr/>
      </dsp:nvSpPr>
      <dsp:spPr>
        <a:xfrm rot="5400000">
          <a:off x="2279583" y="781714"/>
          <a:ext cx="1156182" cy="1905116"/>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t>Großspiele, </a:t>
          </a:r>
        </a:p>
        <a:p>
          <a:pPr marL="0" lvl="0" indent="0" algn="ctr" defTabSz="444500">
            <a:lnSpc>
              <a:spcPct val="90000"/>
            </a:lnSpc>
            <a:spcBef>
              <a:spcPct val="0"/>
            </a:spcBef>
            <a:spcAft>
              <a:spcPct val="35000"/>
            </a:spcAft>
            <a:buNone/>
          </a:pPr>
          <a:r>
            <a:rPr lang="de-DE" sz="1000" kern="1200" dirty="0"/>
            <a:t>Informationen,</a:t>
          </a:r>
        </a:p>
        <a:p>
          <a:pPr marL="0" lvl="0" indent="0" algn="ctr" defTabSz="444500">
            <a:lnSpc>
              <a:spcPct val="90000"/>
            </a:lnSpc>
            <a:spcBef>
              <a:spcPct val="0"/>
            </a:spcBef>
            <a:spcAft>
              <a:spcPct val="35000"/>
            </a:spcAft>
            <a:buNone/>
          </a:pPr>
          <a:r>
            <a:rPr lang="de-DE" sz="1000" kern="1200" dirty="0"/>
            <a:t>Handouts</a:t>
          </a:r>
        </a:p>
        <a:p>
          <a:pPr marL="0" lvl="0" indent="0" algn="ctr" defTabSz="444500">
            <a:lnSpc>
              <a:spcPct val="90000"/>
            </a:lnSpc>
            <a:spcBef>
              <a:spcPct val="0"/>
            </a:spcBef>
            <a:spcAft>
              <a:spcPct val="35000"/>
            </a:spcAft>
            <a:buNone/>
          </a:pPr>
          <a:endParaRPr lang="de-DE" sz="1000" kern="1200" dirty="0"/>
        </a:p>
      </dsp:txBody>
      <dsp:txXfrm rot="-5400000">
        <a:off x="1905116" y="1445227"/>
        <a:ext cx="1905116" cy="867136"/>
      </dsp:txXfrm>
    </dsp:sp>
    <dsp:sp modelId="{51995B3A-323B-4AC7-94A2-78BC204AE5CC}">
      <dsp:nvSpPr>
        <dsp:cNvPr id="0" name=""/>
        <dsp:cNvSpPr/>
      </dsp:nvSpPr>
      <dsp:spPr>
        <a:xfrm>
          <a:off x="1333581" y="867136"/>
          <a:ext cx="1143069" cy="578091"/>
        </a:xfrm>
        <a:prstGeom prst="roundRect">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e-DE" sz="1000" kern="1200" dirty="0"/>
            <a:t>Lernen durch Spielen</a:t>
          </a:r>
        </a:p>
      </dsp:txBody>
      <dsp:txXfrm>
        <a:off x="1361801" y="895356"/>
        <a:ext cx="1086629" cy="5216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C1290-B653-42CB-8B40-3283CED2D741}" type="datetimeFigureOut">
              <a:rPr lang="de-DE" smtClean="0"/>
              <a:t>19.11.2019</a:t>
            </a:fld>
            <a:endParaRPr lang="de-DE"/>
          </a:p>
        </p:txBody>
      </p:sp>
      <p:sp>
        <p:nvSpPr>
          <p:cNvPr id="4" name="Folienbildplatzhalt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E5E04D-2CCE-4312-BADC-7FE5D4404C0B}" type="slidenum">
              <a:rPr lang="de-DE" smtClean="0"/>
              <a:t>‹Nr.›</a:t>
            </a:fld>
            <a:endParaRPr lang="de-DE"/>
          </a:p>
        </p:txBody>
      </p:sp>
    </p:spTree>
    <p:extLst>
      <p:ext uri="{BB962C8B-B14F-4D97-AF65-F5344CB8AC3E}">
        <p14:creationId xmlns:p14="http://schemas.microsoft.com/office/powerpoint/2010/main" val="154115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bildplatzhalter 1"/>
          <p:cNvSpPr>
            <a:spLocks noGrp="1" noRot="1" noChangeAspect="1" noTextEdit="1"/>
          </p:cNvSpPr>
          <p:nvPr>
            <p:ph type="sldImg"/>
          </p:nvPr>
        </p:nvSpPr>
        <p:spPr bwMode="auto">
          <a:xfrm>
            <a:off x="1200150" y="1143000"/>
            <a:ext cx="4457700" cy="3086100"/>
          </a:xfrm>
          <a:noFill/>
          <a:ln>
            <a:solidFill>
              <a:srgbClr val="000000"/>
            </a:solidFill>
            <a:miter lim="800000"/>
            <a:headEnd/>
            <a:tailEnd/>
          </a:ln>
        </p:spPr>
      </p:sp>
      <p:sp>
        <p:nvSpPr>
          <p:cNvPr id="26627"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p>
        </p:txBody>
      </p:sp>
      <p:sp>
        <p:nvSpPr>
          <p:cNvPr id="26628"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32AEDD2-2543-486B-A8E8-1EA16CF8F33F}" type="slidenum">
              <a:rPr lang="de-DE" smtClean="0">
                <a:solidFill>
                  <a:prstClr val="black"/>
                </a:solidFill>
              </a:rPr>
              <a:pPr/>
              <a:t>1</a:t>
            </a:fld>
            <a:endParaRPr lang="de-DE">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9171" y="-8468"/>
            <a:ext cx="993395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937405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68541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554363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de-DE"/>
              <a:t>Mastertitelformat bearbeiten</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‹Nr.›</a:t>
            </a:fld>
            <a:endParaRPr lang="en-US" dirty="0"/>
          </a:p>
        </p:txBody>
      </p:sp>
    </p:spTree>
    <p:extLst>
      <p:ext uri="{BB962C8B-B14F-4D97-AF65-F5344CB8AC3E}">
        <p14:creationId xmlns:p14="http://schemas.microsoft.com/office/powerpoint/2010/main" val="217581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28512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7946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43953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42A54C80-263E-416B-A8E0-580EDEADCBDC}"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‹Nr.›</a:t>
            </a:fld>
            <a:endParaRPr lang="en-US" dirty="0"/>
          </a:p>
        </p:txBody>
      </p:sp>
    </p:spTree>
    <p:extLst>
      <p:ext uri="{BB962C8B-B14F-4D97-AF65-F5344CB8AC3E}">
        <p14:creationId xmlns:p14="http://schemas.microsoft.com/office/powerpoint/2010/main" val="920510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82372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210643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6073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048133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7978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75856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‹Nr.›</a:t>
            </a:fld>
            <a:endParaRPr lang="en-US" dirty="0"/>
          </a:p>
        </p:txBody>
      </p:sp>
    </p:spTree>
    <p:extLst>
      <p:ext uri="{BB962C8B-B14F-4D97-AF65-F5344CB8AC3E}">
        <p14:creationId xmlns:p14="http://schemas.microsoft.com/office/powerpoint/2010/main" val="1686004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630798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9172" y="-8468"/>
            <a:ext cx="993395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11/19/2019</a:t>
            </a:fld>
            <a:endParaRPr lang="en-US" dirty="0"/>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02671998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2" Type="http://schemas.openxmlformats.org/officeDocument/2006/relationships/image" Target="../media/image3.jpg"/><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0.png"/><Relationship Id="rId3" Type="http://schemas.openxmlformats.org/officeDocument/2006/relationships/diagramLayout" Target="../diagrams/layout6.xml"/><Relationship Id="rId7" Type="http://schemas.openxmlformats.org/officeDocument/2006/relationships/image" Target="../media/image4.png"/><Relationship Id="rId12" Type="http://schemas.openxmlformats.org/officeDocument/2006/relationships/image" Target="../media/image9.svg"/><Relationship Id="rId17" Type="http://schemas.openxmlformats.org/officeDocument/2006/relationships/comments" Target="../comments/comment2.xml"/><Relationship Id="rId2" Type="http://schemas.openxmlformats.org/officeDocument/2006/relationships/diagramData" Target="../diagrams/data6.xml"/><Relationship Id="rId16" Type="http://schemas.openxmlformats.org/officeDocument/2006/relationships/image" Target="../media/image13.svg"/><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image" Target="../media/image8.png"/><Relationship Id="rId5" Type="http://schemas.openxmlformats.org/officeDocument/2006/relationships/diagramColors" Target="../diagrams/colors6.xml"/><Relationship Id="rId15" Type="http://schemas.openxmlformats.org/officeDocument/2006/relationships/image" Target="../media/image12.png"/><Relationship Id="rId10" Type="http://schemas.openxmlformats.org/officeDocument/2006/relationships/image" Target="../media/image7.svg"/><Relationship Id="rId4" Type="http://schemas.openxmlformats.org/officeDocument/2006/relationships/diagramQuickStyle" Target="../diagrams/quickStyle6.xml"/><Relationship Id="rId9" Type="http://schemas.openxmlformats.org/officeDocument/2006/relationships/image" Target="../media/image6.png"/><Relationship Id="rId14" Type="http://schemas.openxmlformats.org/officeDocument/2006/relationships/image" Target="../media/image11.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3" Type="http://schemas.openxmlformats.org/officeDocument/2006/relationships/diagramLayout" Target="../diagrams/layout9.xml"/><Relationship Id="rId18" Type="http://schemas.openxmlformats.org/officeDocument/2006/relationships/diagramLayout" Target="../diagrams/layout10.xml"/><Relationship Id="rId26" Type="http://schemas.microsoft.com/office/2007/relationships/diagramDrawing" Target="../diagrams/drawing11.xml"/><Relationship Id="rId21" Type="http://schemas.microsoft.com/office/2007/relationships/diagramDrawing" Target="../diagrams/drawing10.xml"/><Relationship Id="rId34" Type="http://schemas.openxmlformats.org/officeDocument/2006/relationships/diagramQuickStyle" Target="../diagrams/quickStyle13.xml"/><Relationship Id="rId7" Type="http://schemas.openxmlformats.org/officeDocument/2006/relationships/diagramData" Target="../diagrams/data8.xml"/><Relationship Id="rId12" Type="http://schemas.openxmlformats.org/officeDocument/2006/relationships/diagramData" Target="../diagrams/data9.xml"/><Relationship Id="rId17" Type="http://schemas.openxmlformats.org/officeDocument/2006/relationships/diagramData" Target="../diagrams/data10.xml"/><Relationship Id="rId25" Type="http://schemas.openxmlformats.org/officeDocument/2006/relationships/diagramColors" Target="../diagrams/colors11.xml"/><Relationship Id="rId33" Type="http://schemas.openxmlformats.org/officeDocument/2006/relationships/diagramLayout" Target="../diagrams/layout13.xml"/><Relationship Id="rId38" Type="http://schemas.openxmlformats.org/officeDocument/2006/relationships/image" Target="../media/image29.svg"/><Relationship Id="rId2" Type="http://schemas.openxmlformats.org/officeDocument/2006/relationships/diagramData" Target="../diagrams/data7.xml"/><Relationship Id="rId16" Type="http://schemas.microsoft.com/office/2007/relationships/diagramDrawing" Target="../diagrams/drawing9.xml"/><Relationship Id="rId20" Type="http://schemas.openxmlformats.org/officeDocument/2006/relationships/diagramColors" Target="../diagrams/colors10.xml"/><Relationship Id="rId29" Type="http://schemas.openxmlformats.org/officeDocument/2006/relationships/diagramQuickStyle" Target="../diagrams/quickStyle12.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24" Type="http://schemas.openxmlformats.org/officeDocument/2006/relationships/diagramQuickStyle" Target="../diagrams/quickStyle11.xml"/><Relationship Id="rId32" Type="http://schemas.openxmlformats.org/officeDocument/2006/relationships/diagramData" Target="../diagrams/data13.xml"/><Relationship Id="rId37" Type="http://schemas.openxmlformats.org/officeDocument/2006/relationships/image" Target="../media/image28.png"/><Relationship Id="rId5" Type="http://schemas.openxmlformats.org/officeDocument/2006/relationships/diagramColors" Target="../diagrams/colors7.xml"/><Relationship Id="rId15" Type="http://schemas.openxmlformats.org/officeDocument/2006/relationships/diagramColors" Target="../diagrams/colors9.xml"/><Relationship Id="rId23" Type="http://schemas.openxmlformats.org/officeDocument/2006/relationships/diagramLayout" Target="../diagrams/layout11.xml"/><Relationship Id="rId28" Type="http://schemas.openxmlformats.org/officeDocument/2006/relationships/diagramLayout" Target="../diagrams/layout12.xml"/><Relationship Id="rId36" Type="http://schemas.microsoft.com/office/2007/relationships/diagramDrawing" Target="../diagrams/drawing13.xml"/><Relationship Id="rId10" Type="http://schemas.openxmlformats.org/officeDocument/2006/relationships/diagramColors" Target="../diagrams/colors8.xml"/><Relationship Id="rId19" Type="http://schemas.openxmlformats.org/officeDocument/2006/relationships/diagramQuickStyle" Target="../diagrams/quickStyle10.xml"/><Relationship Id="rId31" Type="http://schemas.microsoft.com/office/2007/relationships/diagramDrawing" Target="../diagrams/drawing12.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 Id="rId22" Type="http://schemas.openxmlformats.org/officeDocument/2006/relationships/diagramData" Target="../diagrams/data11.xml"/><Relationship Id="rId27" Type="http://schemas.openxmlformats.org/officeDocument/2006/relationships/diagramData" Target="../diagrams/data12.xml"/><Relationship Id="rId30" Type="http://schemas.openxmlformats.org/officeDocument/2006/relationships/diagramColors" Target="../diagrams/colors12.xml"/><Relationship Id="rId35" Type="http://schemas.openxmlformats.org/officeDocument/2006/relationships/diagramColors" Target="../diagrams/colors13.xml"/><Relationship Id="rId8" Type="http://schemas.openxmlformats.org/officeDocument/2006/relationships/diagramLayout" Target="../diagrams/layout8.xml"/><Relationship Id="rId3"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russheideschule.de/" TargetMode="External"/><Relationship Id="rId2" Type="http://schemas.openxmlformats.org/officeDocument/2006/relationships/hyperlink" Target="mailto:Lernen.durch.spielen@t-online.d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el 1"/>
          <p:cNvSpPr>
            <a:spLocks noGrp="1"/>
          </p:cNvSpPr>
          <p:nvPr>
            <p:ph type="ctrTitle"/>
          </p:nvPr>
        </p:nvSpPr>
        <p:spPr>
          <a:xfrm>
            <a:off x="322453" y="2946241"/>
            <a:ext cx="7511291" cy="3295618"/>
          </a:xfrm>
        </p:spPr>
        <p:txBody>
          <a:bodyPr/>
          <a:lstStyle/>
          <a:p>
            <a:pPr>
              <a:spcBef>
                <a:spcPts val="3900"/>
              </a:spcBef>
            </a:pPr>
            <a:br>
              <a:rPr lang="de-DE" sz="2600" dirty="0">
                <a:solidFill>
                  <a:srgbClr val="FF9900"/>
                </a:solidFill>
              </a:rPr>
            </a:br>
            <a:r>
              <a:rPr lang="de-DE" sz="8000" b="1" dirty="0">
                <a:ln w="22225">
                  <a:solidFill>
                    <a:schemeClr val="accent2"/>
                  </a:solidFill>
                  <a:prstDash val="solid"/>
                </a:ln>
                <a:solidFill>
                  <a:srgbClr val="FF9900"/>
                </a:solidFill>
              </a:rPr>
              <a:t>„Lernen durch Spielen“</a:t>
            </a:r>
            <a:r>
              <a:rPr lang="de-DE" sz="6000" baseline="74000" dirty="0">
                <a:ln w="0"/>
                <a:solidFill>
                  <a:schemeClr val="tx1"/>
                </a:solidFill>
                <a:effectLst>
                  <a:outerShdw blurRad="38100" dist="19050" dir="2700000" algn="tl" rotWithShape="0">
                    <a:schemeClr val="dk1">
                      <a:alpha val="40000"/>
                    </a:schemeClr>
                  </a:outerShdw>
                </a:effectLst>
              </a:rPr>
              <a:t>©</a:t>
            </a:r>
            <a:br>
              <a:rPr lang="de-DE" sz="8000" dirty="0">
                <a:solidFill>
                  <a:srgbClr val="FF9900"/>
                </a:solidFill>
              </a:rPr>
            </a:br>
            <a:br>
              <a:rPr lang="de-DE" sz="3250" dirty="0"/>
            </a:br>
            <a:r>
              <a:rPr lang="de-DE" sz="4400" i="1" dirty="0">
                <a:solidFill>
                  <a:srgbClr val="000000"/>
                </a:solidFill>
                <a:latin typeface="+mn-lt"/>
              </a:rPr>
              <a:t>Der Wert von Regelspielen in der Entwicklung der Kinder</a:t>
            </a:r>
            <a:endParaRPr lang="de-DE" sz="4400" b="1" i="1" dirty="0">
              <a:solidFill>
                <a:srgbClr val="080000"/>
              </a:solidFill>
            </a:endParaRPr>
          </a:p>
        </p:txBody>
      </p:sp>
      <p:sp>
        <p:nvSpPr>
          <p:cNvPr id="2" name="Textfeld 1">
            <a:extLst>
              <a:ext uri="{FF2B5EF4-FFF2-40B4-BE49-F238E27FC236}">
                <a16:creationId xmlns:a16="http://schemas.microsoft.com/office/drawing/2014/main" id="{3B0DE0FB-92D7-40BF-9EE9-D446A57D11DD}"/>
              </a:ext>
            </a:extLst>
          </p:cNvPr>
          <p:cNvSpPr txBox="1"/>
          <p:nvPr/>
        </p:nvSpPr>
        <p:spPr>
          <a:xfrm>
            <a:off x="4672668" y="6488668"/>
            <a:ext cx="3355596" cy="369332"/>
          </a:xfrm>
          <a:prstGeom prst="rect">
            <a:avLst/>
          </a:prstGeom>
          <a:noFill/>
        </p:spPr>
        <p:txBody>
          <a:bodyPr wrap="square" rtlCol="0">
            <a:spAutoFit/>
          </a:bodyPr>
          <a:lstStyle/>
          <a:p>
            <a:r>
              <a:rPr lang="de-DE" dirty="0">
                <a:ln w="0"/>
                <a:effectLst>
                  <a:outerShdw blurRad="38100" dist="19050" dir="2700000" algn="tl" rotWithShape="0">
                    <a:schemeClr val="dk1">
                      <a:alpha val="40000"/>
                    </a:schemeClr>
                  </a:outerShdw>
                </a:effectLst>
              </a:rPr>
              <a:t>© </a:t>
            </a:r>
            <a:r>
              <a:rPr lang="de-DE" dirty="0"/>
              <a:t>Dorothea Ruh, 2005</a:t>
            </a:r>
          </a:p>
        </p:txBody>
      </p:sp>
      <p:pic>
        <p:nvPicPr>
          <p:cNvPr id="5" name="Grafik 4">
            <a:extLst>
              <a:ext uri="{FF2B5EF4-FFF2-40B4-BE49-F238E27FC236}">
                <a16:creationId xmlns:a16="http://schemas.microsoft.com/office/drawing/2014/main" id="{02E83ADD-9556-450D-AE81-A8640F2DF503}"/>
              </a:ext>
            </a:extLst>
          </p:cNvPr>
          <p:cNvPicPr>
            <a:picLocks noChangeAspect="1"/>
          </p:cNvPicPr>
          <p:nvPr/>
        </p:nvPicPr>
        <p:blipFill>
          <a:blip r:embed="rId3">
            <a:lum/>
            <a:alphaModFix/>
          </a:blip>
          <a:srcRect/>
          <a:stretch>
            <a:fillRect/>
          </a:stretch>
        </p:blipFill>
        <p:spPr>
          <a:xfrm>
            <a:off x="1389469" y="237908"/>
            <a:ext cx="3283199" cy="1544400"/>
          </a:xfrm>
          <a:prstGeom prst="rect">
            <a:avLst/>
          </a:prstGeom>
          <a:noFill/>
          <a:ln>
            <a:noFill/>
          </a:ln>
        </p:spPr>
      </p:pic>
      <p:pic>
        <p:nvPicPr>
          <p:cNvPr id="6" name="Grafik 5">
            <a:extLst>
              <a:ext uri="{FF2B5EF4-FFF2-40B4-BE49-F238E27FC236}">
                <a16:creationId xmlns:a16="http://schemas.microsoft.com/office/drawing/2014/main" id="{4A1CE02E-C2F2-426B-8D3B-ED4033DD9E31}"/>
              </a:ext>
            </a:extLst>
          </p:cNvPr>
          <p:cNvPicPr>
            <a:picLocks noChangeAspect="1"/>
          </p:cNvPicPr>
          <p:nvPr/>
        </p:nvPicPr>
        <p:blipFill>
          <a:blip r:embed="rId4"/>
          <a:stretch>
            <a:fillRect/>
          </a:stretch>
        </p:blipFill>
        <p:spPr>
          <a:xfrm>
            <a:off x="5770839" y="122837"/>
            <a:ext cx="2252881" cy="2160000"/>
          </a:xfrm>
          <a:prstGeom prst="rect">
            <a:avLst/>
          </a:prstGeom>
        </p:spPr>
      </p:pic>
    </p:spTree>
    <p:extLst>
      <p:ext uri="{BB962C8B-B14F-4D97-AF65-F5344CB8AC3E}">
        <p14:creationId xmlns:p14="http://schemas.microsoft.com/office/powerpoint/2010/main" val="2489797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87AD55-7EA6-4143-88D0-4C707437195B}"/>
              </a:ext>
            </a:extLst>
          </p:cNvPr>
          <p:cNvSpPr>
            <a:spLocks noGrp="1"/>
          </p:cNvSpPr>
          <p:nvPr>
            <p:ph type="title"/>
          </p:nvPr>
        </p:nvSpPr>
        <p:spPr>
          <a:xfrm>
            <a:off x="660400" y="66146"/>
            <a:ext cx="6876689" cy="1320800"/>
          </a:xfrm>
        </p:spPr>
        <p:txBody>
          <a:bodyPr>
            <a:normAutofit/>
          </a:bodyPr>
          <a:lstStyle/>
          <a:p>
            <a:pPr algn="ctr"/>
            <a:r>
              <a:rPr lang="de-DE" sz="6000" dirty="0"/>
              <a:t>Das Projektteam:</a:t>
            </a:r>
          </a:p>
        </p:txBody>
      </p:sp>
      <p:sp>
        <p:nvSpPr>
          <p:cNvPr id="6" name="Inhaltsplatzhalter 2">
            <a:extLst>
              <a:ext uri="{FF2B5EF4-FFF2-40B4-BE49-F238E27FC236}">
                <a16:creationId xmlns:a16="http://schemas.microsoft.com/office/drawing/2014/main" id="{D31285E1-851C-468A-8F90-23482C4B309F}"/>
              </a:ext>
            </a:extLst>
          </p:cNvPr>
          <p:cNvSpPr txBox="1">
            <a:spLocks/>
          </p:cNvSpPr>
          <p:nvPr/>
        </p:nvSpPr>
        <p:spPr>
          <a:xfrm>
            <a:off x="500764" y="6013263"/>
            <a:ext cx="7692235" cy="52947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de-DE" sz="3200" dirty="0">
                <a:solidFill>
                  <a:srgbClr val="92D050"/>
                </a:solidFill>
              </a:rPr>
              <a:t>Moderation: </a:t>
            </a:r>
            <a:r>
              <a:rPr lang="de-DE" sz="3200" dirty="0"/>
              <a:t>Dorothea Ruh, Björn Sürie</a:t>
            </a:r>
          </a:p>
        </p:txBody>
      </p:sp>
      <p:pic>
        <p:nvPicPr>
          <p:cNvPr id="7" name="Grafik 6">
            <a:extLst>
              <a:ext uri="{FF2B5EF4-FFF2-40B4-BE49-F238E27FC236}">
                <a16:creationId xmlns:a16="http://schemas.microsoft.com/office/drawing/2014/main" id="{2FA92F7E-2D20-470D-9B31-CD872678A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3000" y="1089044"/>
            <a:ext cx="6480000" cy="4860000"/>
          </a:xfrm>
          <a:prstGeom prst="rect">
            <a:avLst/>
          </a:prstGeom>
        </p:spPr>
      </p:pic>
      <p:graphicFrame>
        <p:nvGraphicFramePr>
          <p:cNvPr id="15" name="Diagramm 14">
            <a:extLst>
              <a:ext uri="{FF2B5EF4-FFF2-40B4-BE49-F238E27FC236}">
                <a16:creationId xmlns:a16="http://schemas.microsoft.com/office/drawing/2014/main" id="{9CCF1F84-1E6D-4926-A468-70CE61753DB1}"/>
              </a:ext>
            </a:extLst>
          </p:cNvPr>
          <p:cNvGraphicFramePr/>
          <p:nvPr>
            <p:extLst>
              <p:ext uri="{D42A27DB-BD31-4B8C-83A1-F6EECF244321}">
                <p14:modId xmlns:p14="http://schemas.microsoft.com/office/powerpoint/2010/main" val="748649625"/>
              </p:ext>
            </p:extLst>
          </p:nvPr>
        </p:nvGraphicFramePr>
        <p:xfrm>
          <a:off x="653363" y="1101762"/>
          <a:ext cx="2909346" cy="92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m 15">
            <a:extLst>
              <a:ext uri="{FF2B5EF4-FFF2-40B4-BE49-F238E27FC236}">
                <a16:creationId xmlns:a16="http://schemas.microsoft.com/office/drawing/2014/main" id="{A206E2BE-27DC-4FC4-8606-9C27B0E3D62A}"/>
              </a:ext>
            </a:extLst>
          </p:cNvPr>
          <p:cNvGraphicFramePr/>
          <p:nvPr>
            <p:extLst>
              <p:ext uri="{D42A27DB-BD31-4B8C-83A1-F6EECF244321}">
                <p14:modId xmlns:p14="http://schemas.microsoft.com/office/powerpoint/2010/main" val="2502558145"/>
              </p:ext>
            </p:extLst>
          </p:nvPr>
        </p:nvGraphicFramePr>
        <p:xfrm>
          <a:off x="6320250" y="1220790"/>
          <a:ext cx="2909346" cy="11890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m 16">
            <a:extLst>
              <a:ext uri="{FF2B5EF4-FFF2-40B4-BE49-F238E27FC236}">
                <a16:creationId xmlns:a16="http://schemas.microsoft.com/office/drawing/2014/main" id="{38156FC1-5A01-4F0B-9A4A-43C66395A532}"/>
              </a:ext>
            </a:extLst>
          </p:cNvPr>
          <p:cNvGraphicFramePr/>
          <p:nvPr>
            <p:extLst>
              <p:ext uri="{D42A27DB-BD31-4B8C-83A1-F6EECF244321}">
                <p14:modId xmlns:p14="http://schemas.microsoft.com/office/powerpoint/2010/main" val="3772866379"/>
              </p:ext>
            </p:extLst>
          </p:nvPr>
        </p:nvGraphicFramePr>
        <p:xfrm>
          <a:off x="6252861" y="3838324"/>
          <a:ext cx="3431097" cy="92333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8" name="Diagramm 17">
            <a:extLst>
              <a:ext uri="{FF2B5EF4-FFF2-40B4-BE49-F238E27FC236}">
                <a16:creationId xmlns:a16="http://schemas.microsoft.com/office/drawing/2014/main" id="{7D0D4B1D-8EA1-4E96-AF34-D0D59FB23394}"/>
              </a:ext>
            </a:extLst>
          </p:cNvPr>
          <p:cNvGraphicFramePr/>
          <p:nvPr>
            <p:extLst>
              <p:ext uri="{D42A27DB-BD31-4B8C-83A1-F6EECF244321}">
                <p14:modId xmlns:p14="http://schemas.microsoft.com/office/powerpoint/2010/main" val="3748794143"/>
              </p:ext>
            </p:extLst>
          </p:nvPr>
        </p:nvGraphicFramePr>
        <p:xfrm>
          <a:off x="306337" y="3374996"/>
          <a:ext cx="2487695" cy="92333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9" name="Diagramm 18">
            <a:extLst>
              <a:ext uri="{FF2B5EF4-FFF2-40B4-BE49-F238E27FC236}">
                <a16:creationId xmlns:a16="http://schemas.microsoft.com/office/drawing/2014/main" id="{DA253790-3211-4886-8954-13AE90E7B480}"/>
              </a:ext>
            </a:extLst>
          </p:cNvPr>
          <p:cNvGraphicFramePr/>
          <p:nvPr>
            <p:extLst>
              <p:ext uri="{D42A27DB-BD31-4B8C-83A1-F6EECF244321}">
                <p14:modId xmlns:p14="http://schemas.microsoft.com/office/powerpoint/2010/main" val="4219995982"/>
              </p:ext>
            </p:extLst>
          </p:nvPr>
        </p:nvGraphicFramePr>
        <p:xfrm>
          <a:off x="500765" y="4770383"/>
          <a:ext cx="3431097" cy="92333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285267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5" grpId="0">
        <p:bldAsOne/>
      </p:bldGraphic>
      <p:bldGraphic spid="16" grpId="0">
        <p:bldAsOne/>
      </p:bldGraphic>
      <p:bldGraphic spid="17" grpId="0">
        <p:bldAsOne/>
      </p:bldGraphic>
      <p:bldGraphic spid="18" grpId="0">
        <p:bldAsOne/>
      </p:bldGraphic>
      <p:bldGraphic spid="1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9D4BC3-6FF1-4FE9-9584-34E2F54C44F7}"/>
              </a:ext>
            </a:extLst>
          </p:cNvPr>
          <p:cNvSpPr>
            <a:spLocks noGrp="1"/>
          </p:cNvSpPr>
          <p:nvPr>
            <p:ph type="title"/>
          </p:nvPr>
        </p:nvSpPr>
        <p:spPr/>
        <p:txBody>
          <a:bodyPr>
            <a:normAutofit/>
          </a:bodyPr>
          <a:lstStyle/>
          <a:p>
            <a:r>
              <a:rPr lang="de-DE" sz="6000" dirty="0"/>
              <a:t>Agenda</a:t>
            </a:r>
          </a:p>
        </p:txBody>
      </p:sp>
      <p:sp>
        <p:nvSpPr>
          <p:cNvPr id="3" name="Inhaltsplatzhalter 2">
            <a:extLst>
              <a:ext uri="{FF2B5EF4-FFF2-40B4-BE49-F238E27FC236}">
                <a16:creationId xmlns:a16="http://schemas.microsoft.com/office/drawing/2014/main" id="{53D79664-5C66-4A96-BB62-2811F382C1E5}"/>
              </a:ext>
            </a:extLst>
          </p:cNvPr>
          <p:cNvSpPr>
            <a:spLocks noGrp="1"/>
          </p:cNvSpPr>
          <p:nvPr>
            <p:ph idx="1"/>
          </p:nvPr>
        </p:nvSpPr>
        <p:spPr>
          <a:xfrm>
            <a:off x="660398" y="1930400"/>
            <a:ext cx="8585201" cy="3880773"/>
          </a:xfrm>
        </p:spPr>
        <p:txBody>
          <a:bodyPr>
            <a:noAutofit/>
          </a:bodyPr>
          <a:lstStyle/>
          <a:p>
            <a:r>
              <a:rPr lang="de-DE" sz="2000" dirty="0"/>
              <a:t>Vorstellung des Projekts: </a:t>
            </a:r>
          </a:p>
          <a:p>
            <a:pPr lvl="1"/>
            <a:r>
              <a:rPr lang="de-DE" sz="2000" dirty="0"/>
              <a:t>das Konzept </a:t>
            </a:r>
          </a:p>
          <a:p>
            <a:pPr lvl="1"/>
            <a:r>
              <a:rPr lang="de-DE" sz="2000" dirty="0"/>
              <a:t>Praxis hautnah</a:t>
            </a:r>
          </a:p>
          <a:p>
            <a:pPr lvl="1"/>
            <a:r>
              <a:rPr lang="de-DE" sz="2000" dirty="0"/>
              <a:t>die Projektbausteine</a:t>
            </a:r>
          </a:p>
          <a:p>
            <a:r>
              <a:rPr lang="de-DE" sz="2000" dirty="0"/>
              <a:t>Spielezeit</a:t>
            </a:r>
          </a:p>
          <a:p>
            <a:r>
              <a:rPr lang="de-DE" sz="2000" dirty="0"/>
              <a:t>Zusammenkommen im Hörsaal</a:t>
            </a:r>
          </a:p>
          <a:p>
            <a:r>
              <a:rPr lang="de-DE" sz="2000" dirty="0"/>
              <a:t>Fazit</a:t>
            </a:r>
          </a:p>
          <a:p>
            <a:r>
              <a:rPr lang="de-DE" sz="2000" dirty="0"/>
              <a:t>Entfällt: Vortrag Dr. Benedikt </a:t>
            </a:r>
            <a:r>
              <a:rPr lang="de-DE" sz="2000" dirty="0" err="1"/>
              <a:t>Rathmer</a:t>
            </a:r>
            <a:endParaRPr lang="de-DE" sz="2000" dirty="0"/>
          </a:p>
          <a:p>
            <a:r>
              <a:rPr lang="de-DE" sz="2000" dirty="0"/>
              <a:t>Fragerunde</a:t>
            </a:r>
          </a:p>
        </p:txBody>
      </p:sp>
      <p:sp>
        <p:nvSpPr>
          <p:cNvPr id="4" name="Textfeld 3">
            <a:extLst>
              <a:ext uri="{FF2B5EF4-FFF2-40B4-BE49-F238E27FC236}">
                <a16:creationId xmlns:a16="http://schemas.microsoft.com/office/drawing/2014/main" id="{C13F62A0-1F80-469B-8DC9-6682007F0718}"/>
              </a:ext>
            </a:extLst>
          </p:cNvPr>
          <p:cNvSpPr txBox="1"/>
          <p:nvPr/>
        </p:nvSpPr>
        <p:spPr>
          <a:xfrm rot="367000">
            <a:off x="6200659" y="1320838"/>
            <a:ext cx="3269132" cy="1785104"/>
          </a:xfrm>
          <a:prstGeom prst="rect">
            <a:avLst/>
          </a:prstGeom>
          <a:solidFill>
            <a:schemeClr val="accent4"/>
          </a:solidFill>
          <a:ln>
            <a:solidFill>
              <a:schemeClr val="accent2"/>
            </a:solidFill>
          </a:ln>
        </p:spPr>
        <p:txBody>
          <a:bodyPr wrap="square" rtlCol="0">
            <a:spAutoFit/>
          </a:bodyPr>
          <a:lstStyle/>
          <a:p>
            <a:pPr algn="ctr"/>
            <a:r>
              <a:rPr lang="de-DE" sz="2200" dirty="0">
                <a:solidFill>
                  <a:schemeClr val="bg1"/>
                </a:solidFill>
              </a:rPr>
              <a:t>Vortrag Dr. </a:t>
            </a:r>
            <a:r>
              <a:rPr lang="de-DE" sz="2200" dirty="0" err="1">
                <a:solidFill>
                  <a:schemeClr val="bg1"/>
                </a:solidFill>
              </a:rPr>
              <a:t>Rathmer</a:t>
            </a:r>
            <a:r>
              <a:rPr lang="de-DE" sz="2200" dirty="0">
                <a:solidFill>
                  <a:schemeClr val="bg1"/>
                </a:solidFill>
              </a:rPr>
              <a:t>, Informationen </a:t>
            </a:r>
            <a:r>
              <a:rPr lang="de-DE" sz="2200" dirty="0">
                <a:solidFill>
                  <a:schemeClr val="bg1"/>
                </a:solidFill>
                <a:latin typeface="Arial Narrow" panose="020B0606020202030204" pitchFamily="34" charset="0"/>
              </a:rPr>
              <a:t>&amp;</a:t>
            </a:r>
            <a:r>
              <a:rPr lang="de-DE" sz="2200" dirty="0">
                <a:solidFill>
                  <a:schemeClr val="bg1"/>
                </a:solidFill>
              </a:rPr>
              <a:t> Präsentationen </a:t>
            </a:r>
          </a:p>
          <a:p>
            <a:pPr algn="ctr"/>
            <a:endParaRPr lang="de-DE" sz="2200" dirty="0">
              <a:solidFill>
                <a:schemeClr val="bg1"/>
              </a:solidFill>
              <a:sym typeface="Wingdings" panose="05000000000000000000" pitchFamily="2" charset="2"/>
            </a:endParaRPr>
          </a:p>
          <a:p>
            <a:pPr algn="ctr"/>
            <a:r>
              <a:rPr lang="de-DE" sz="2200" dirty="0">
                <a:solidFill>
                  <a:schemeClr val="bg1"/>
                </a:solidFill>
                <a:sym typeface="Wingdings" panose="05000000000000000000" pitchFamily="2" charset="2"/>
              </a:rPr>
              <a:t> Lernraum online</a:t>
            </a:r>
            <a:endParaRPr lang="de-DE" sz="2200" dirty="0">
              <a:solidFill>
                <a:schemeClr val="bg1"/>
              </a:solidFill>
            </a:endParaRPr>
          </a:p>
        </p:txBody>
      </p:sp>
    </p:spTree>
    <p:extLst>
      <p:ext uri="{BB962C8B-B14F-4D97-AF65-F5344CB8AC3E}">
        <p14:creationId xmlns:p14="http://schemas.microsoft.com/office/powerpoint/2010/main" val="224692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9BE9D8-BA0E-456A-85DF-595121988878}"/>
              </a:ext>
            </a:extLst>
          </p:cNvPr>
          <p:cNvSpPr>
            <a:spLocks noGrp="1"/>
          </p:cNvSpPr>
          <p:nvPr>
            <p:ph type="title"/>
          </p:nvPr>
        </p:nvSpPr>
        <p:spPr/>
        <p:txBody>
          <a:bodyPr/>
          <a:lstStyle/>
          <a:p>
            <a:r>
              <a:rPr lang="de-DE" b="1" dirty="0">
                <a:solidFill>
                  <a:srgbClr val="FF9900"/>
                </a:solidFill>
              </a:rPr>
              <a:t>„Lernen durch Spielen“</a:t>
            </a:r>
            <a:br>
              <a:rPr lang="de-DE" b="1" dirty="0">
                <a:solidFill>
                  <a:srgbClr val="FF9900"/>
                </a:solidFill>
              </a:rPr>
            </a:br>
            <a:r>
              <a:rPr lang="de-DE" dirty="0"/>
              <a:t>Das Konzept I</a:t>
            </a:r>
          </a:p>
        </p:txBody>
      </p:sp>
      <p:sp>
        <p:nvSpPr>
          <p:cNvPr id="3" name="Inhaltsplatzhalter 2">
            <a:extLst>
              <a:ext uri="{FF2B5EF4-FFF2-40B4-BE49-F238E27FC236}">
                <a16:creationId xmlns:a16="http://schemas.microsoft.com/office/drawing/2014/main" id="{2910052B-0706-4766-B262-DAA9527FA16C}"/>
              </a:ext>
            </a:extLst>
          </p:cNvPr>
          <p:cNvSpPr>
            <a:spLocks noGrp="1"/>
          </p:cNvSpPr>
          <p:nvPr>
            <p:ph idx="1"/>
          </p:nvPr>
        </p:nvSpPr>
        <p:spPr/>
        <p:txBody>
          <a:bodyPr>
            <a:normAutofit/>
          </a:bodyPr>
          <a:lstStyle/>
          <a:p>
            <a:r>
              <a:rPr lang="de-DE" dirty="0">
                <a:solidFill>
                  <a:schemeClr val="tx1"/>
                </a:solidFill>
              </a:rPr>
              <a:t>Durch spielende Tätigkeiten Regeln lernen.</a:t>
            </a:r>
          </a:p>
          <a:p>
            <a:r>
              <a:rPr lang="de-DE" dirty="0">
                <a:solidFill>
                  <a:schemeClr val="tx1"/>
                </a:solidFill>
              </a:rPr>
              <a:t>Spielen motiviert, begeistert und integriert. Spielen macht Spaß!</a:t>
            </a:r>
          </a:p>
          <a:p>
            <a:r>
              <a:rPr lang="de-DE" dirty="0">
                <a:solidFill>
                  <a:schemeClr val="tx1"/>
                </a:solidFill>
              </a:rPr>
              <a:t>Die Einhaltung des „Ablaufs einer Spielstunde“ schafft einen festen Rahmen, um Kinder überhaupt ins Spielen zu bringen.</a:t>
            </a:r>
          </a:p>
          <a:p>
            <a:r>
              <a:rPr lang="de-DE" dirty="0">
                <a:solidFill>
                  <a:schemeClr val="tx1"/>
                </a:solidFill>
              </a:rPr>
              <a:t>Spiele knüpfen an die natürliche Neugier des Kindes an, wecken somit Freude am Wissen und am Mehr-Wissen-Wollen.</a:t>
            </a:r>
          </a:p>
          <a:p>
            <a:r>
              <a:rPr lang="de-DE" dirty="0">
                <a:solidFill>
                  <a:schemeClr val="tx1"/>
                </a:solidFill>
              </a:rPr>
              <a:t>Das eigenständige Lernen wird individuell und unter Einbeziehung aller Sinne gefördert.</a:t>
            </a:r>
          </a:p>
          <a:p>
            <a:endParaRPr lang="de-DE" dirty="0">
              <a:solidFill>
                <a:schemeClr val="tx1"/>
              </a:solidFill>
            </a:endParaRPr>
          </a:p>
        </p:txBody>
      </p:sp>
    </p:spTree>
    <p:extLst>
      <p:ext uri="{BB962C8B-B14F-4D97-AF65-F5344CB8AC3E}">
        <p14:creationId xmlns:p14="http://schemas.microsoft.com/office/powerpoint/2010/main" val="398263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D4388-693C-4D7C-AA92-690531D70BAA}"/>
              </a:ext>
            </a:extLst>
          </p:cNvPr>
          <p:cNvSpPr>
            <a:spLocks noGrp="1"/>
          </p:cNvSpPr>
          <p:nvPr>
            <p:ph type="title"/>
          </p:nvPr>
        </p:nvSpPr>
        <p:spPr>
          <a:xfrm>
            <a:off x="660400" y="609600"/>
            <a:ext cx="6876689" cy="1320800"/>
          </a:xfrm>
        </p:spPr>
        <p:txBody>
          <a:bodyPr>
            <a:normAutofit/>
          </a:bodyPr>
          <a:lstStyle/>
          <a:p>
            <a:r>
              <a:rPr lang="de-DE" sz="4300" dirty="0"/>
              <a:t>Das Konzept II</a:t>
            </a:r>
          </a:p>
        </p:txBody>
      </p:sp>
      <p:sp>
        <p:nvSpPr>
          <p:cNvPr id="16" name="Freihandform: Form 15">
            <a:extLst>
              <a:ext uri="{FF2B5EF4-FFF2-40B4-BE49-F238E27FC236}">
                <a16:creationId xmlns:a16="http://schemas.microsoft.com/office/drawing/2014/main" id="{C602D755-9EF9-41FF-8CEF-4C14F69B4202}"/>
              </a:ext>
            </a:extLst>
          </p:cNvPr>
          <p:cNvSpPr/>
          <p:nvPr/>
        </p:nvSpPr>
        <p:spPr>
          <a:xfrm>
            <a:off x="4740779" y="432219"/>
            <a:ext cx="4036088" cy="1276483"/>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4000">
                <a:schemeClr val="accent4">
                  <a:lumMod val="0"/>
                  <a:lumOff val="100000"/>
                </a:schemeClr>
              </a:gs>
              <a:gs pos="36000">
                <a:schemeClr val="accent4">
                  <a:lumMod val="100000"/>
                </a:schemeClr>
              </a:gs>
            </a:gsLst>
            <a:path path="circle">
              <a:fillToRect l="100000" b="100000"/>
            </a:path>
            <a:tileRect t="-100000" r="-10000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4800" kern="1200" dirty="0"/>
              <a:t>Wer spielt, …</a:t>
            </a:r>
          </a:p>
        </p:txBody>
      </p:sp>
      <p:grpSp>
        <p:nvGrpSpPr>
          <p:cNvPr id="35" name="Gruppieren 34">
            <a:extLst>
              <a:ext uri="{FF2B5EF4-FFF2-40B4-BE49-F238E27FC236}">
                <a16:creationId xmlns:a16="http://schemas.microsoft.com/office/drawing/2014/main" id="{927B139F-7823-4D14-8275-CD5DCDFF9185}"/>
              </a:ext>
            </a:extLst>
          </p:cNvPr>
          <p:cNvGrpSpPr/>
          <p:nvPr/>
        </p:nvGrpSpPr>
        <p:grpSpPr>
          <a:xfrm>
            <a:off x="1085453" y="1997868"/>
            <a:ext cx="1748483" cy="2149640"/>
            <a:chOff x="6075814" y="4251960"/>
            <a:chExt cx="1748483" cy="2149640"/>
          </a:xfrm>
        </p:grpSpPr>
        <p:sp>
          <p:nvSpPr>
            <p:cNvPr id="20" name="Freihandform: Form 19">
              <a:extLst>
                <a:ext uri="{FF2B5EF4-FFF2-40B4-BE49-F238E27FC236}">
                  <a16:creationId xmlns:a16="http://schemas.microsoft.com/office/drawing/2014/main" id="{04CC2102-D05F-43B0-B857-99468B9B5D68}"/>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…ist nicht allein:</a:t>
              </a:r>
            </a:p>
          </p:txBody>
        </p:sp>
        <p:sp>
          <p:nvSpPr>
            <p:cNvPr id="22" name="Freihandform: Form 21">
              <a:extLst>
                <a:ext uri="{FF2B5EF4-FFF2-40B4-BE49-F238E27FC236}">
                  <a16:creationId xmlns:a16="http://schemas.microsoft.com/office/drawing/2014/main" id="{48521798-C491-4EFC-9292-B80AC4ACB10C}"/>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Gemeinsames Spielen fördert die Gewissheit, nicht einsam zu sein. Besonders prägend ist das Spielen mit Erwachsenen. Das Kind erfährt: „Hier hat jemand Zeit für mich!“</a:t>
              </a:r>
              <a:endParaRPr lang="de-DE" sz="1000" kern="1200" dirty="0"/>
            </a:p>
          </p:txBody>
        </p:sp>
        <p:cxnSp>
          <p:nvCxnSpPr>
            <p:cNvPr id="29" name="Gerader Verbinder 28">
              <a:extLst>
                <a:ext uri="{FF2B5EF4-FFF2-40B4-BE49-F238E27FC236}">
                  <a16:creationId xmlns:a16="http://schemas.microsoft.com/office/drawing/2014/main" id="{8E2B55DA-F8F5-4C58-A374-A6F1AB6B1DB0}"/>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ADBEFAA8-C640-43C2-88E8-E185B941B76E}"/>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7" name="Gruppieren 36">
            <a:extLst>
              <a:ext uri="{FF2B5EF4-FFF2-40B4-BE49-F238E27FC236}">
                <a16:creationId xmlns:a16="http://schemas.microsoft.com/office/drawing/2014/main" id="{13713B80-6FD5-4CA9-AB54-DFAB0090668A}"/>
              </a:ext>
            </a:extLst>
          </p:cNvPr>
          <p:cNvGrpSpPr/>
          <p:nvPr/>
        </p:nvGrpSpPr>
        <p:grpSpPr>
          <a:xfrm>
            <a:off x="3057440" y="1997868"/>
            <a:ext cx="1748483" cy="2149640"/>
            <a:chOff x="6075814" y="4251960"/>
            <a:chExt cx="1748483" cy="2149640"/>
          </a:xfrm>
        </p:grpSpPr>
        <p:sp>
          <p:nvSpPr>
            <p:cNvPr id="38" name="Freihandform: Form 37">
              <a:extLst>
                <a:ext uri="{FF2B5EF4-FFF2-40B4-BE49-F238E27FC236}">
                  <a16:creationId xmlns:a16="http://schemas.microsoft.com/office/drawing/2014/main" id="{FBF44E97-A37C-4BE4-A3EA-6A2CB902F601}"/>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…hat Mut:</a:t>
              </a:r>
            </a:p>
          </p:txBody>
        </p:sp>
        <p:sp>
          <p:nvSpPr>
            <p:cNvPr id="39" name="Freihandform: Form 38">
              <a:extLst>
                <a:ext uri="{FF2B5EF4-FFF2-40B4-BE49-F238E27FC236}">
                  <a16:creationId xmlns:a16="http://schemas.microsoft.com/office/drawing/2014/main" id="{FE97953C-D088-4BA6-AE7E-985B99E9FD61}"/>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Der Ausgang des Spiels ist am Anfang nicht vorhersehbar. Das Ausprobieren der Kinder im zeitlich begrenzten Rahmen wird gefördert.</a:t>
              </a:r>
            </a:p>
          </p:txBody>
        </p:sp>
        <p:cxnSp>
          <p:nvCxnSpPr>
            <p:cNvPr id="40" name="Gerader Verbinder 39">
              <a:extLst>
                <a:ext uri="{FF2B5EF4-FFF2-40B4-BE49-F238E27FC236}">
                  <a16:creationId xmlns:a16="http://schemas.microsoft.com/office/drawing/2014/main" id="{1DB341FE-48F4-4119-AC4F-97B19798040E}"/>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Gerader Verbinder 40">
              <a:extLst>
                <a:ext uri="{FF2B5EF4-FFF2-40B4-BE49-F238E27FC236}">
                  <a16:creationId xmlns:a16="http://schemas.microsoft.com/office/drawing/2014/main" id="{48E16C6E-D058-4FDB-9026-04E27E62BB13}"/>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2" name="Gruppieren 41">
            <a:extLst>
              <a:ext uri="{FF2B5EF4-FFF2-40B4-BE49-F238E27FC236}">
                <a16:creationId xmlns:a16="http://schemas.microsoft.com/office/drawing/2014/main" id="{79CE6383-3544-45F8-9DC4-6D46D75B8F57}"/>
              </a:ext>
            </a:extLst>
          </p:cNvPr>
          <p:cNvGrpSpPr/>
          <p:nvPr/>
        </p:nvGrpSpPr>
        <p:grpSpPr>
          <a:xfrm>
            <a:off x="5208294" y="1997868"/>
            <a:ext cx="1748483" cy="2149640"/>
            <a:chOff x="6075814" y="4251960"/>
            <a:chExt cx="1748483" cy="2149640"/>
          </a:xfrm>
        </p:grpSpPr>
        <p:sp>
          <p:nvSpPr>
            <p:cNvPr id="43" name="Freihandform: Form 42">
              <a:extLst>
                <a:ext uri="{FF2B5EF4-FFF2-40B4-BE49-F238E27FC236}">
                  <a16:creationId xmlns:a16="http://schemas.microsoft.com/office/drawing/2014/main" id="{BD4B7C31-B277-4B48-B019-82B35134AA8B}"/>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…spricht:</a:t>
              </a:r>
            </a:p>
          </p:txBody>
        </p:sp>
        <p:sp>
          <p:nvSpPr>
            <p:cNvPr id="44" name="Freihandform: Form 43">
              <a:extLst>
                <a:ext uri="{FF2B5EF4-FFF2-40B4-BE49-F238E27FC236}">
                  <a16:creationId xmlns:a16="http://schemas.microsoft.com/office/drawing/2014/main" id="{2624409C-613F-455B-8643-C4FAA5BEB3F5}"/>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Das Kommunizieren vor, während und nach dem Spiel fördert die sprachlichen und „diplomatischen“ Fähigkeiten.</a:t>
              </a:r>
              <a:endParaRPr lang="de-DE" sz="1000" kern="1200" dirty="0"/>
            </a:p>
          </p:txBody>
        </p:sp>
        <p:cxnSp>
          <p:nvCxnSpPr>
            <p:cNvPr id="45" name="Gerader Verbinder 44">
              <a:extLst>
                <a:ext uri="{FF2B5EF4-FFF2-40B4-BE49-F238E27FC236}">
                  <a16:creationId xmlns:a16="http://schemas.microsoft.com/office/drawing/2014/main" id="{C8E9BEF8-CD61-4EB4-ADFC-9C75294042EF}"/>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Gerader Verbinder 45">
              <a:extLst>
                <a:ext uri="{FF2B5EF4-FFF2-40B4-BE49-F238E27FC236}">
                  <a16:creationId xmlns:a16="http://schemas.microsoft.com/office/drawing/2014/main" id="{7D7B745E-59E1-426C-AECD-5DBAB9F395BD}"/>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 name="Gruppieren 47">
            <a:extLst>
              <a:ext uri="{FF2B5EF4-FFF2-40B4-BE49-F238E27FC236}">
                <a16:creationId xmlns:a16="http://schemas.microsoft.com/office/drawing/2014/main" id="{CE02528B-33A3-419B-B194-3512A1760973}"/>
              </a:ext>
            </a:extLst>
          </p:cNvPr>
          <p:cNvGrpSpPr/>
          <p:nvPr/>
        </p:nvGrpSpPr>
        <p:grpSpPr>
          <a:xfrm>
            <a:off x="7335046" y="1997868"/>
            <a:ext cx="1748483" cy="2149640"/>
            <a:chOff x="6075814" y="4251960"/>
            <a:chExt cx="1748483" cy="2149640"/>
          </a:xfrm>
        </p:grpSpPr>
        <p:sp>
          <p:nvSpPr>
            <p:cNvPr id="49" name="Freihandform: Form 48">
              <a:extLst>
                <a:ext uri="{FF2B5EF4-FFF2-40B4-BE49-F238E27FC236}">
                  <a16:creationId xmlns:a16="http://schemas.microsoft.com/office/drawing/2014/main" id="{60E31E01-C1D0-4BC0-B0AA-7E4231CCAB7C}"/>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…hört zu:</a:t>
              </a:r>
            </a:p>
          </p:txBody>
        </p:sp>
        <p:sp>
          <p:nvSpPr>
            <p:cNvPr id="50" name="Freihandform: Form 49">
              <a:extLst>
                <a:ext uri="{FF2B5EF4-FFF2-40B4-BE49-F238E27FC236}">
                  <a16:creationId xmlns:a16="http://schemas.microsoft.com/office/drawing/2014/main" id="{BF506DE6-4DA5-491B-AA3E-CC21922A9995}"/>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Regelspiele fördern durch das Begreifen, Erinnern und Befolgen der Regeln die Konzentrations-fähigkeit und das Gedächtnis des Kindes.</a:t>
              </a:r>
              <a:endParaRPr lang="de-DE" sz="1000" kern="1200" dirty="0"/>
            </a:p>
          </p:txBody>
        </p:sp>
        <p:cxnSp>
          <p:nvCxnSpPr>
            <p:cNvPr id="51" name="Gerader Verbinder 50">
              <a:extLst>
                <a:ext uri="{FF2B5EF4-FFF2-40B4-BE49-F238E27FC236}">
                  <a16:creationId xmlns:a16="http://schemas.microsoft.com/office/drawing/2014/main" id="{2216B418-73F4-426A-AC17-0A182C6A4BFC}"/>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Gerader Verbinder 51">
              <a:extLst>
                <a:ext uri="{FF2B5EF4-FFF2-40B4-BE49-F238E27FC236}">
                  <a16:creationId xmlns:a16="http://schemas.microsoft.com/office/drawing/2014/main" id="{BBDF35CF-CD58-4413-82B6-D7B546B77C42}"/>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6" name="Gruppieren 55">
            <a:extLst>
              <a:ext uri="{FF2B5EF4-FFF2-40B4-BE49-F238E27FC236}">
                <a16:creationId xmlns:a16="http://schemas.microsoft.com/office/drawing/2014/main" id="{7B4C9DA2-3F6B-436E-ADBD-EBA991EE4DC6}"/>
              </a:ext>
            </a:extLst>
          </p:cNvPr>
          <p:cNvGrpSpPr/>
          <p:nvPr/>
        </p:nvGrpSpPr>
        <p:grpSpPr>
          <a:xfrm>
            <a:off x="1079512" y="4305100"/>
            <a:ext cx="1748483" cy="2390341"/>
            <a:chOff x="6075814" y="4251960"/>
            <a:chExt cx="1748483" cy="2390341"/>
          </a:xfrm>
        </p:grpSpPr>
        <p:sp>
          <p:nvSpPr>
            <p:cNvPr id="57" name="Freihandform: Form 56">
              <a:extLst>
                <a:ext uri="{FF2B5EF4-FFF2-40B4-BE49-F238E27FC236}">
                  <a16:creationId xmlns:a16="http://schemas.microsoft.com/office/drawing/2014/main" id="{CDDDC781-35B7-4336-951A-75CEFC716A87}"/>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…fühlt:</a:t>
              </a:r>
            </a:p>
          </p:txBody>
        </p:sp>
        <p:sp>
          <p:nvSpPr>
            <p:cNvPr id="58" name="Freihandform: Form 57">
              <a:extLst>
                <a:ext uri="{FF2B5EF4-FFF2-40B4-BE49-F238E27FC236}">
                  <a16:creationId xmlns:a16="http://schemas.microsoft.com/office/drawing/2014/main" id="{DD7BDF77-5B99-40A0-9AA4-95A684E07D48}"/>
                </a:ext>
              </a:extLst>
            </p:cNvPr>
            <p:cNvSpPr/>
            <p:nvPr/>
          </p:nvSpPr>
          <p:spPr>
            <a:xfrm>
              <a:off x="6425510" y="4959717"/>
              <a:ext cx="1398787" cy="1682584"/>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Durch das Gewinnen oder auch das Verlieren lernt das Kind, seine Emotionen zu begreifen und sie zu kontrollieren. Ebenfalls spürt es, dass es durch die nächste Spielrunde eine neue Chance bekommt.</a:t>
              </a:r>
            </a:p>
          </p:txBody>
        </p:sp>
        <p:cxnSp>
          <p:nvCxnSpPr>
            <p:cNvPr id="59" name="Gerader Verbinder 58">
              <a:extLst>
                <a:ext uri="{FF2B5EF4-FFF2-40B4-BE49-F238E27FC236}">
                  <a16:creationId xmlns:a16="http://schemas.microsoft.com/office/drawing/2014/main" id="{8838B347-84E1-4B1C-BCDD-38CF46935EC3}"/>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B58CF19E-121E-4B0F-8DD3-952C43641A01}"/>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1" name="Gruppieren 60">
            <a:extLst>
              <a:ext uri="{FF2B5EF4-FFF2-40B4-BE49-F238E27FC236}">
                <a16:creationId xmlns:a16="http://schemas.microsoft.com/office/drawing/2014/main" id="{27B42118-B4D6-46BE-8853-2E99B3B1B793}"/>
              </a:ext>
            </a:extLst>
          </p:cNvPr>
          <p:cNvGrpSpPr/>
          <p:nvPr/>
        </p:nvGrpSpPr>
        <p:grpSpPr>
          <a:xfrm>
            <a:off x="3053541" y="4305100"/>
            <a:ext cx="1748483" cy="2149640"/>
            <a:chOff x="6075814" y="4251960"/>
            <a:chExt cx="1748483" cy="2149640"/>
          </a:xfrm>
        </p:grpSpPr>
        <p:sp>
          <p:nvSpPr>
            <p:cNvPr id="62" name="Freihandform: Form 61">
              <a:extLst>
                <a:ext uri="{FF2B5EF4-FFF2-40B4-BE49-F238E27FC236}">
                  <a16:creationId xmlns:a16="http://schemas.microsoft.com/office/drawing/2014/main" id="{E1C6FF96-552C-4FF9-967B-679194F79B53}"/>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…taucht ab:</a:t>
              </a:r>
            </a:p>
          </p:txBody>
        </p:sp>
        <p:sp>
          <p:nvSpPr>
            <p:cNvPr id="63" name="Freihandform: Form 62">
              <a:extLst>
                <a:ext uri="{FF2B5EF4-FFF2-40B4-BE49-F238E27FC236}">
                  <a16:creationId xmlns:a16="http://schemas.microsoft.com/office/drawing/2014/main" id="{E36074EA-0999-45C4-AC5E-4ADF8FC77597}"/>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In andere Rollen zu schlüpfen und fremde Welten zu entdecken wecken das Interesse des Kindes.</a:t>
              </a:r>
            </a:p>
          </p:txBody>
        </p:sp>
        <p:cxnSp>
          <p:nvCxnSpPr>
            <p:cNvPr id="64" name="Gerader Verbinder 63">
              <a:extLst>
                <a:ext uri="{FF2B5EF4-FFF2-40B4-BE49-F238E27FC236}">
                  <a16:creationId xmlns:a16="http://schemas.microsoft.com/office/drawing/2014/main" id="{66803C2C-0018-4EAF-B376-01D403F0BFEE}"/>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Gerader Verbinder 64">
              <a:extLst>
                <a:ext uri="{FF2B5EF4-FFF2-40B4-BE49-F238E27FC236}">
                  <a16:creationId xmlns:a16="http://schemas.microsoft.com/office/drawing/2014/main" id="{F9030787-B617-4F24-AAFD-F0612E504F7F}"/>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6" name="Gruppieren 65">
            <a:extLst>
              <a:ext uri="{FF2B5EF4-FFF2-40B4-BE49-F238E27FC236}">
                <a16:creationId xmlns:a16="http://schemas.microsoft.com/office/drawing/2014/main" id="{6C8E380B-7126-4A7A-9BF2-88F45D5ED5AE}"/>
              </a:ext>
            </a:extLst>
          </p:cNvPr>
          <p:cNvGrpSpPr/>
          <p:nvPr/>
        </p:nvGrpSpPr>
        <p:grpSpPr>
          <a:xfrm>
            <a:off x="5208293" y="4305100"/>
            <a:ext cx="1748483" cy="2149640"/>
            <a:chOff x="6075814" y="4251960"/>
            <a:chExt cx="1748483" cy="2149640"/>
          </a:xfrm>
        </p:grpSpPr>
        <p:sp>
          <p:nvSpPr>
            <p:cNvPr id="67" name="Freihandform: Form 66">
              <a:extLst>
                <a:ext uri="{FF2B5EF4-FFF2-40B4-BE49-F238E27FC236}">
                  <a16:creationId xmlns:a16="http://schemas.microsoft.com/office/drawing/2014/main" id="{D32CC6B0-2349-4ECA-91CB-7E739F8CED16}"/>
                </a:ext>
              </a:extLst>
            </p:cNvPr>
            <p:cNvSpPr/>
            <p:nvPr/>
          </p:nvSpPr>
          <p:spPr>
            <a:xfrm>
              <a:off x="6075814" y="4251960"/>
              <a:ext cx="1748483" cy="640288"/>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marL="0" lvl="0" indent="0" algn="ctr" defTabSz="1066800">
                <a:lnSpc>
                  <a:spcPct val="90000"/>
                </a:lnSpc>
                <a:spcBef>
                  <a:spcPct val="0"/>
                </a:spcBef>
                <a:spcAft>
                  <a:spcPct val="35000"/>
                </a:spcAft>
                <a:buNone/>
              </a:pPr>
              <a:r>
                <a:rPr lang="de-DE" sz="1400" kern="1200" dirty="0"/>
                <a:t>…lernt Geduld:</a:t>
              </a:r>
            </a:p>
          </p:txBody>
        </p:sp>
        <p:sp>
          <p:nvSpPr>
            <p:cNvPr id="68" name="Freihandform: Form 67">
              <a:extLst>
                <a:ext uri="{FF2B5EF4-FFF2-40B4-BE49-F238E27FC236}">
                  <a16:creationId xmlns:a16="http://schemas.microsoft.com/office/drawing/2014/main" id="{2A3FDB2C-E2CC-4845-956A-63395217D48F}"/>
                </a:ext>
              </a:extLst>
            </p:cNvPr>
            <p:cNvSpPr/>
            <p:nvPr/>
          </p:nvSpPr>
          <p:spPr>
            <a:xfrm>
              <a:off x="6425510" y="5052321"/>
              <a:ext cx="1398787" cy="1349279"/>
            </a:xfrm>
            <a:custGeom>
              <a:avLst/>
              <a:gdLst>
                <a:gd name="connsiteX0" fmla="*/ 0 w 2042374"/>
                <a:gd name="connsiteY0" fmla="*/ 204237 h 2689934"/>
                <a:gd name="connsiteX1" fmla="*/ 204237 w 2042374"/>
                <a:gd name="connsiteY1" fmla="*/ 0 h 2689934"/>
                <a:gd name="connsiteX2" fmla="*/ 1838137 w 2042374"/>
                <a:gd name="connsiteY2" fmla="*/ 0 h 2689934"/>
                <a:gd name="connsiteX3" fmla="*/ 2042374 w 2042374"/>
                <a:gd name="connsiteY3" fmla="*/ 204237 h 2689934"/>
                <a:gd name="connsiteX4" fmla="*/ 2042374 w 2042374"/>
                <a:gd name="connsiteY4" fmla="*/ 2485697 h 2689934"/>
                <a:gd name="connsiteX5" fmla="*/ 1838137 w 2042374"/>
                <a:gd name="connsiteY5" fmla="*/ 2689934 h 2689934"/>
                <a:gd name="connsiteX6" fmla="*/ 204237 w 2042374"/>
                <a:gd name="connsiteY6" fmla="*/ 2689934 h 2689934"/>
                <a:gd name="connsiteX7" fmla="*/ 0 w 2042374"/>
                <a:gd name="connsiteY7" fmla="*/ 2485697 h 2689934"/>
                <a:gd name="connsiteX8" fmla="*/ 0 w 2042374"/>
                <a:gd name="connsiteY8" fmla="*/ 204237 h 268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374" h="2689934">
                  <a:moveTo>
                    <a:pt x="0" y="204237"/>
                  </a:moveTo>
                  <a:cubicBezTo>
                    <a:pt x="0" y="91440"/>
                    <a:pt x="91440" y="0"/>
                    <a:pt x="204237" y="0"/>
                  </a:cubicBezTo>
                  <a:lnTo>
                    <a:pt x="1838137" y="0"/>
                  </a:lnTo>
                  <a:cubicBezTo>
                    <a:pt x="1950934" y="0"/>
                    <a:pt x="2042374" y="91440"/>
                    <a:pt x="2042374" y="204237"/>
                  </a:cubicBezTo>
                  <a:lnTo>
                    <a:pt x="2042374" y="2485697"/>
                  </a:lnTo>
                  <a:cubicBezTo>
                    <a:pt x="2042374" y="2598494"/>
                    <a:pt x="1950934" y="2689934"/>
                    <a:pt x="1838137" y="2689934"/>
                  </a:cubicBezTo>
                  <a:lnTo>
                    <a:pt x="204237" y="2689934"/>
                  </a:lnTo>
                  <a:cubicBezTo>
                    <a:pt x="91440" y="2689934"/>
                    <a:pt x="0" y="2598494"/>
                    <a:pt x="0" y="2485697"/>
                  </a:cubicBezTo>
                  <a:lnTo>
                    <a:pt x="0" y="20423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204" tIns="81409" rIns="92204" bIns="81409" numCol="1" spcCol="1270" anchor="ctr" anchorCtr="0">
              <a:noAutofit/>
            </a:bodyPr>
            <a:lstStyle/>
            <a:p>
              <a:pPr lvl="0" algn="ctr" defTabSz="755650">
                <a:lnSpc>
                  <a:spcPct val="90000"/>
                </a:lnSpc>
                <a:spcBef>
                  <a:spcPct val="0"/>
                </a:spcBef>
                <a:spcAft>
                  <a:spcPct val="35000"/>
                </a:spcAft>
              </a:pPr>
              <a:r>
                <a:rPr lang="de-DE" sz="1000" dirty="0"/>
                <a:t>Damit die Spielfreude aufrecht gehalten wird, müssen alle Kinder Ausdauer und Konzentration zeigen.</a:t>
              </a:r>
            </a:p>
          </p:txBody>
        </p:sp>
        <p:cxnSp>
          <p:nvCxnSpPr>
            <p:cNvPr id="69" name="Gerader Verbinder 68">
              <a:extLst>
                <a:ext uri="{FF2B5EF4-FFF2-40B4-BE49-F238E27FC236}">
                  <a16:creationId xmlns:a16="http://schemas.microsoft.com/office/drawing/2014/main" id="{4E156439-25E9-4BD6-9080-A0E93B4B37BE}"/>
                </a:ext>
              </a:extLst>
            </p:cNvPr>
            <p:cNvCxnSpPr>
              <a:cxnSpLocks/>
            </p:cNvCxnSpPr>
            <p:nvPr/>
          </p:nvCxnSpPr>
          <p:spPr>
            <a:xfrm>
              <a:off x="6264790" y="4892248"/>
              <a:ext cx="0" cy="83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Gerader Verbinder 69">
              <a:extLst>
                <a:ext uri="{FF2B5EF4-FFF2-40B4-BE49-F238E27FC236}">
                  <a16:creationId xmlns:a16="http://schemas.microsoft.com/office/drawing/2014/main" id="{B10DC811-6A0A-4D99-B875-193E59651B7C}"/>
                </a:ext>
              </a:extLst>
            </p:cNvPr>
            <p:cNvCxnSpPr>
              <a:cxnSpLocks/>
            </p:cNvCxnSpPr>
            <p:nvPr/>
          </p:nvCxnSpPr>
          <p:spPr>
            <a:xfrm flipH="1">
              <a:off x="6264790" y="5727296"/>
              <a:ext cx="16072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3" name="Textfeld 8">
            <a:extLst>
              <a:ext uri="{FF2B5EF4-FFF2-40B4-BE49-F238E27FC236}">
                <a16:creationId xmlns:a16="http://schemas.microsoft.com/office/drawing/2014/main" id="{B8103CAF-FC96-47ED-87A2-9CD4A851DDC8}"/>
              </a:ext>
            </a:extLst>
          </p:cNvPr>
          <p:cNvSpPr txBox="1">
            <a:spLocks noChangeArrowheads="1"/>
          </p:cNvSpPr>
          <p:nvPr/>
        </p:nvSpPr>
        <p:spPr bwMode="auto">
          <a:xfrm>
            <a:off x="475014" y="6990809"/>
            <a:ext cx="6481763" cy="277812"/>
          </a:xfrm>
          <a:prstGeom prst="rect">
            <a:avLst/>
          </a:prstGeom>
          <a:noFill/>
          <a:ln w="9525">
            <a:noFill/>
            <a:miter lim="800000"/>
            <a:headEnd/>
            <a:tailEnd/>
          </a:ln>
        </p:spPr>
        <p:txBody>
          <a:bodyPr>
            <a:spAutoFit/>
          </a:bodyPr>
          <a:lstStyle/>
          <a:p>
            <a:pPr fontAlgn="base">
              <a:spcBef>
                <a:spcPct val="0"/>
              </a:spcBef>
              <a:spcAft>
                <a:spcPct val="0"/>
              </a:spcAft>
            </a:pPr>
            <a:r>
              <a:rPr lang="de-DE" sz="1200" dirty="0">
                <a:solidFill>
                  <a:srgbClr val="080000"/>
                </a:solidFill>
                <a:cs typeface="Arial" charset="0"/>
              </a:rPr>
              <a:t>Vgl. Anja Wrede: Spielen – Lernen – Wachsen. HABA </a:t>
            </a:r>
            <a:r>
              <a:rPr lang="de-DE" sz="1200" dirty="0" err="1">
                <a:solidFill>
                  <a:srgbClr val="080000"/>
                </a:solidFill>
                <a:cs typeface="Arial" charset="0"/>
              </a:rPr>
              <a:t>Habermaaß</a:t>
            </a:r>
            <a:r>
              <a:rPr lang="de-DE" sz="1200" dirty="0">
                <a:solidFill>
                  <a:srgbClr val="080000"/>
                </a:solidFill>
                <a:cs typeface="Arial" charset="0"/>
              </a:rPr>
              <a:t>, Bad </a:t>
            </a:r>
            <a:r>
              <a:rPr lang="de-DE" sz="1200" dirty="0" err="1">
                <a:solidFill>
                  <a:srgbClr val="080000"/>
                </a:solidFill>
                <a:cs typeface="Arial" charset="0"/>
              </a:rPr>
              <a:t>Rodach</a:t>
            </a:r>
            <a:endParaRPr lang="de-DE" sz="1200" dirty="0">
              <a:solidFill>
                <a:srgbClr val="080000"/>
              </a:solidFill>
              <a:cs typeface="Arial" charset="0"/>
            </a:endParaRPr>
          </a:p>
        </p:txBody>
      </p:sp>
      <p:sp>
        <p:nvSpPr>
          <p:cNvPr id="74" name="Freihandform: Form 73">
            <a:extLst>
              <a:ext uri="{FF2B5EF4-FFF2-40B4-BE49-F238E27FC236}">
                <a16:creationId xmlns:a16="http://schemas.microsoft.com/office/drawing/2014/main" id="{65315C8F-0DB0-4FAF-94D1-D42D6484B5AB}"/>
              </a:ext>
            </a:extLst>
          </p:cNvPr>
          <p:cNvSpPr/>
          <p:nvPr/>
        </p:nvSpPr>
        <p:spPr>
          <a:xfrm>
            <a:off x="7335046" y="4305540"/>
            <a:ext cx="1749600" cy="2149200"/>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algn="ctr" fontAlgn="base">
              <a:spcBef>
                <a:spcPct val="0"/>
              </a:spcBef>
              <a:spcAft>
                <a:spcPct val="0"/>
              </a:spcAft>
            </a:pPr>
            <a:r>
              <a:rPr lang="de-DE" sz="4800" baseline="80000" dirty="0">
                <a:solidFill>
                  <a:prstClr val="white"/>
                </a:solidFill>
              </a:rPr>
              <a:t>*</a:t>
            </a:r>
            <a:r>
              <a:rPr lang="de-DE" sz="1200" dirty="0">
                <a:solidFill>
                  <a:srgbClr val="080000"/>
                </a:solidFill>
                <a:cs typeface="Arial" charset="0"/>
              </a:rPr>
              <a:t>Vgl. Anja Wrede: Spielen – Lernen – Wachsen. HABA </a:t>
            </a:r>
            <a:r>
              <a:rPr lang="de-DE" sz="1200" dirty="0" err="1">
                <a:solidFill>
                  <a:srgbClr val="080000"/>
                </a:solidFill>
                <a:cs typeface="Arial" charset="0"/>
              </a:rPr>
              <a:t>Habermaaß</a:t>
            </a:r>
            <a:r>
              <a:rPr lang="de-DE" sz="1200" dirty="0">
                <a:solidFill>
                  <a:srgbClr val="080000"/>
                </a:solidFill>
                <a:cs typeface="Arial" charset="0"/>
              </a:rPr>
              <a:t>, Bad Rodach</a:t>
            </a:r>
          </a:p>
        </p:txBody>
      </p:sp>
    </p:spTree>
    <p:extLst>
      <p:ext uri="{BB962C8B-B14F-4D97-AF65-F5344CB8AC3E}">
        <p14:creationId xmlns:p14="http://schemas.microsoft.com/office/powerpoint/2010/main" val="108307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2E170FF-4816-4790-9FAD-09782A650648}"/>
              </a:ext>
            </a:extLst>
          </p:cNvPr>
          <p:cNvSpPr>
            <a:spLocks noGrp="1"/>
          </p:cNvSpPr>
          <p:nvPr>
            <p:ph type="title"/>
          </p:nvPr>
        </p:nvSpPr>
        <p:spPr>
          <a:xfrm>
            <a:off x="358980" y="616639"/>
            <a:ext cx="6876689" cy="1320800"/>
          </a:xfrm>
        </p:spPr>
        <p:txBody>
          <a:bodyPr>
            <a:normAutofit/>
          </a:bodyPr>
          <a:lstStyle/>
          <a:p>
            <a:r>
              <a:rPr lang="de-DE" dirty="0"/>
              <a:t>Das Konzept III</a:t>
            </a:r>
            <a:br>
              <a:rPr lang="de-DE" dirty="0"/>
            </a:br>
            <a:endParaRPr lang="de-DE" dirty="0">
              <a:solidFill>
                <a:srgbClr val="FF9900"/>
              </a:solidFill>
            </a:endParaRPr>
          </a:p>
        </p:txBody>
      </p:sp>
      <p:graphicFrame>
        <p:nvGraphicFramePr>
          <p:cNvPr id="6" name="Diagramm 5">
            <a:extLst>
              <a:ext uri="{FF2B5EF4-FFF2-40B4-BE49-F238E27FC236}">
                <a16:creationId xmlns:a16="http://schemas.microsoft.com/office/drawing/2014/main" id="{98AFB3C5-A089-44D5-B780-48605862E6AB}"/>
              </a:ext>
            </a:extLst>
          </p:cNvPr>
          <p:cNvGraphicFramePr/>
          <p:nvPr>
            <p:extLst>
              <p:ext uri="{D42A27DB-BD31-4B8C-83A1-F6EECF244321}">
                <p14:modId xmlns:p14="http://schemas.microsoft.com/office/powerpoint/2010/main" val="3969492991"/>
              </p:ext>
            </p:extLst>
          </p:nvPr>
        </p:nvGraphicFramePr>
        <p:xfrm>
          <a:off x="-201686" y="115747"/>
          <a:ext cx="10647099" cy="6215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 name="Textfeld 24">
            <a:extLst>
              <a:ext uri="{FF2B5EF4-FFF2-40B4-BE49-F238E27FC236}">
                <a16:creationId xmlns:a16="http://schemas.microsoft.com/office/drawing/2014/main" id="{34A010A0-7EBB-4DA5-BCC6-EE2AEAFFE9EB}"/>
              </a:ext>
            </a:extLst>
          </p:cNvPr>
          <p:cNvSpPr txBox="1"/>
          <p:nvPr/>
        </p:nvSpPr>
        <p:spPr>
          <a:xfrm>
            <a:off x="660400" y="4994141"/>
            <a:ext cx="3230880" cy="830997"/>
          </a:xfrm>
          <a:prstGeom prst="rect">
            <a:avLst/>
          </a:prstGeom>
          <a:noFill/>
          <a:effectLst>
            <a:outerShdw blurRad="50800" dist="38100" dir="5400000" algn="t" rotWithShape="0">
              <a:prstClr val="black">
                <a:alpha val="40000"/>
              </a:prstClr>
            </a:outerShdw>
          </a:effectLst>
          <a:scene3d>
            <a:camera prst="orthographicFront"/>
            <a:lightRig rig="sunrise" dir="t"/>
          </a:scene3d>
        </p:spPr>
        <p:txBody>
          <a:bodyPr wrap="square" rtlCol="0">
            <a:spAutoFit/>
          </a:bodyPr>
          <a:lstStyle/>
          <a:p>
            <a:pPr marL="285750" indent="-285750">
              <a:buFont typeface="Wingdings" panose="05000000000000000000" pitchFamily="2" charset="2"/>
              <a:buChar char="v"/>
            </a:pPr>
            <a:r>
              <a:rPr lang="de-DE" sz="1200" dirty="0"/>
              <a:t>Augen-Hand-Koordination </a:t>
            </a:r>
          </a:p>
          <a:p>
            <a:pPr marL="285750" indent="-285750">
              <a:buFont typeface="Wingdings" panose="05000000000000000000" pitchFamily="2" charset="2"/>
              <a:buChar char="v"/>
            </a:pPr>
            <a:r>
              <a:rPr lang="de-DE" sz="1200" dirty="0"/>
              <a:t>Körper-Koordination</a:t>
            </a:r>
          </a:p>
          <a:p>
            <a:pPr marL="285750" indent="-285750">
              <a:buFont typeface="Wingdings" panose="05000000000000000000" pitchFamily="2" charset="2"/>
              <a:buChar char="v"/>
            </a:pPr>
            <a:r>
              <a:rPr lang="de-DE" sz="1200" dirty="0"/>
              <a:t>Feinmotorik</a:t>
            </a:r>
          </a:p>
          <a:p>
            <a:pPr marL="285750" indent="-285750">
              <a:buFont typeface="Wingdings" panose="05000000000000000000" pitchFamily="2" charset="2"/>
              <a:buChar char="v"/>
            </a:pPr>
            <a:r>
              <a:rPr lang="de-DE" sz="1200" dirty="0"/>
              <a:t>Grobmotorik</a:t>
            </a:r>
          </a:p>
        </p:txBody>
      </p:sp>
      <p:sp>
        <p:nvSpPr>
          <p:cNvPr id="26" name="Textfeld 25">
            <a:extLst>
              <a:ext uri="{FF2B5EF4-FFF2-40B4-BE49-F238E27FC236}">
                <a16:creationId xmlns:a16="http://schemas.microsoft.com/office/drawing/2014/main" id="{428F0CDA-6FDB-40EF-B0B7-A645DF892FE1}"/>
              </a:ext>
            </a:extLst>
          </p:cNvPr>
          <p:cNvSpPr txBox="1"/>
          <p:nvPr/>
        </p:nvSpPr>
        <p:spPr>
          <a:xfrm>
            <a:off x="6757333" y="526963"/>
            <a:ext cx="3230880" cy="1754326"/>
          </a:xfrm>
          <a:prstGeom prst="rect">
            <a:avLst/>
          </a:prstGeom>
          <a:noFill/>
          <a:effectLst>
            <a:outerShdw blurRad="50800" dist="38100" dir="5400000" algn="t" rotWithShape="0">
              <a:prstClr val="black">
                <a:alpha val="40000"/>
              </a:prstClr>
            </a:outerShdw>
          </a:effectLst>
          <a:scene3d>
            <a:camera prst="orthographicFront"/>
            <a:lightRig rig="sunrise" dir="t"/>
          </a:scene3d>
        </p:spPr>
        <p:txBody>
          <a:bodyPr wrap="square" rtlCol="0">
            <a:spAutoFit/>
          </a:bodyPr>
          <a:lstStyle/>
          <a:p>
            <a:pPr marL="285750" indent="-285750">
              <a:buFont typeface="Wingdings" panose="05000000000000000000" pitchFamily="2" charset="2"/>
              <a:buChar char="v"/>
            </a:pPr>
            <a:r>
              <a:rPr lang="de-DE" sz="1200" dirty="0"/>
              <a:t>Durchhaltevermögen / Geduld</a:t>
            </a:r>
          </a:p>
          <a:p>
            <a:pPr marL="285750" indent="-285750">
              <a:buFont typeface="Wingdings" panose="05000000000000000000" pitchFamily="2" charset="2"/>
              <a:buChar char="v"/>
            </a:pPr>
            <a:r>
              <a:rPr lang="de-DE" sz="1200" dirty="0"/>
              <a:t>Selbstvertrauen</a:t>
            </a:r>
          </a:p>
          <a:p>
            <a:pPr marL="285750" indent="-285750">
              <a:buFont typeface="Wingdings" panose="05000000000000000000" pitchFamily="2" charset="2"/>
              <a:buChar char="v"/>
            </a:pPr>
            <a:r>
              <a:rPr lang="de-DE" sz="1200" dirty="0"/>
              <a:t>Umgang mit eigenen Emotionen</a:t>
            </a:r>
          </a:p>
          <a:p>
            <a:pPr marL="285750" indent="-285750">
              <a:buFont typeface="Wingdings" panose="05000000000000000000" pitchFamily="2" charset="2"/>
              <a:buChar char="v"/>
            </a:pPr>
            <a:r>
              <a:rPr lang="de-DE" sz="1200" dirty="0"/>
              <a:t>Umgang mit Emotionen anderer</a:t>
            </a:r>
          </a:p>
          <a:p>
            <a:pPr marL="285750" indent="-285750">
              <a:buFont typeface="Wingdings" panose="05000000000000000000" pitchFamily="2" charset="2"/>
              <a:buChar char="v"/>
            </a:pPr>
            <a:r>
              <a:rPr lang="de-DE" sz="1200" dirty="0"/>
              <a:t>Kritikfähigkeit</a:t>
            </a:r>
          </a:p>
          <a:p>
            <a:pPr marL="285750" indent="-285750">
              <a:buFont typeface="Wingdings" panose="05000000000000000000" pitchFamily="2" charset="2"/>
              <a:buChar char="v"/>
            </a:pPr>
            <a:r>
              <a:rPr lang="de-DE" sz="1200" dirty="0"/>
              <a:t>Regelakzeptanz</a:t>
            </a:r>
          </a:p>
          <a:p>
            <a:pPr marL="285750" indent="-285750">
              <a:buFont typeface="Wingdings" panose="05000000000000000000" pitchFamily="2" charset="2"/>
              <a:buChar char="v"/>
            </a:pPr>
            <a:r>
              <a:rPr lang="de-DE" sz="1200" dirty="0"/>
              <a:t>Fantasie</a:t>
            </a:r>
          </a:p>
          <a:p>
            <a:pPr marL="285750" indent="-285750">
              <a:buFont typeface="Wingdings" panose="05000000000000000000" pitchFamily="2" charset="2"/>
              <a:buChar char="v"/>
            </a:pPr>
            <a:r>
              <a:rPr lang="de-DE" sz="1200" dirty="0"/>
              <a:t>Kommunikationsfähigkeit</a:t>
            </a:r>
          </a:p>
          <a:p>
            <a:pPr marL="285750" indent="-285750">
              <a:buFont typeface="Wingdings" panose="05000000000000000000" pitchFamily="2" charset="2"/>
              <a:buChar char="v"/>
            </a:pPr>
            <a:r>
              <a:rPr lang="de-DE" sz="1200" dirty="0"/>
              <a:t>Umgang mit Stress</a:t>
            </a:r>
          </a:p>
        </p:txBody>
      </p:sp>
      <p:sp>
        <p:nvSpPr>
          <p:cNvPr id="29" name="Textfeld 28">
            <a:extLst>
              <a:ext uri="{FF2B5EF4-FFF2-40B4-BE49-F238E27FC236}">
                <a16:creationId xmlns:a16="http://schemas.microsoft.com/office/drawing/2014/main" id="{05F97AE4-2F35-4C45-8BF9-8157F711B24B}"/>
              </a:ext>
            </a:extLst>
          </p:cNvPr>
          <p:cNvSpPr txBox="1"/>
          <p:nvPr/>
        </p:nvSpPr>
        <p:spPr>
          <a:xfrm>
            <a:off x="3298785" y="5738135"/>
            <a:ext cx="6607215" cy="1754326"/>
          </a:xfrm>
          <a:prstGeom prst="rect">
            <a:avLst/>
          </a:prstGeom>
          <a:noFill/>
          <a:effectLst>
            <a:outerShdw blurRad="50800" dist="38100" dir="5400000" algn="t" rotWithShape="0">
              <a:prstClr val="black">
                <a:alpha val="40000"/>
              </a:prstClr>
            </a:outerShdw>
          </a:effectLst>
          <a:scene3d>
            <a:camera prst="orthographicFront"/>
            <a:lightRig rig="sunrise" dir="t"/>
          </a:scene3d>
        </p:spPr>
        <p:txBody>
          <a:bodyPr wrap="square" numCol="3" rtlCol="0">
            <a:spAutoFit/>
          </a:bodyPr>
          <a:lstStyle/>
          <a:p>
            <a:pPr marL="628650" lvl="1" indent="-171450">
              <a:buFont typeface="Wingdings" panose="05000000000000000000" pitchFamily="2" charset="2"/>
              <a:buChar char="v"/>
            </a:pPr>
            <a:r>
              <a:rPr lang="de-DE" sz="1200" dirty="0"/>
              <a:t>Aufmerksamkeit/</a:t>
            </a:r>
            <a:r>
              <a:rPr lang="de-DE" sz="1200" dirty="0" err="1"/>
              <a:t>Kon-zentration</a:t>
            </a:r>
            <a:endParaRPr lang="de-DE" sz="1200" dirty="0"/>
          </a:p>
          <a:p>
            <a:pPr marL="628650" lvl="1" indent="-171450">
              <a:buFont typeface="Wingdings" panose="05000000000000000000" pitchFamily="2" charset="2"/>
              <a:buChar char="v"/>
            </a:pPr>
            <a:r>
              <a:rPr lang="de-DE" sz="1200" dirty="0"/>
              <a:t>Planungsfähigkeit</a:t>
            </a:r>
          </a:p>
          <a:p>
            <a:pPr marL="628650" lvl="1" indent="-171450">
              <a:buFont typeface="Wingdings" panose="05000000000000000000" pitchFamily="2" charset="2"/>
              <a:buChar char="v"/>
            </a:pPr>
            <a:r>
              <a:rPr lang="de-DE" sz="1200" dirty="0"/>
              <a:t>Logisches Denken</a:t>
            </a:r>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r>
              <a:rPr lang="de-DE" sz="1200" dirty="0"/>
              <a:t>Strategisches Denken</a:t>
            </a:r>
          </a:p>
          <a:p>
            <a:pPr marL="628650" lvl="1" indent="-171450">
              <a:buFont typeface="Wingdings" panose="05000000000000000000" pitchFamily="2" charset="2"/>
              <a:buChar char="v"/>
            </a:pPr>
            <a:r>
              <a:rPr lang="de-DE" sz="1200" dirty="0"/>
              <a:t>Kreativität</a:t>
            </a:r>
          </a:p>
          <a:p>
            <a:pPr marL="628650" lvl="1" indent="-171450">
              <a:buFont typeface="Wingdings" panose="05000000000000000000" pitchFamily="2" charset="2"/>
              <a:buChar char="v"/>
            </a:pPr>
            <a:r>
              <a:rPr lang="de-DE" sz="1200" dirty="0"/>
              <a:t>Wortschatz</a:t>
            </a:r>
          </a:p>
          <a:p>
            <a:pPr marL="628650" lvl="1" indent="-171450">
              <a:buFont typeface="Wingdings" panose="05000000000000000000" pitchFamily="2" charset="2"/>
              <a:buChar char="v"/>
            </a:pPr>
            <a:r>
              <a:rPr lang="de-DE" sz="1200" dirty="0"/>
              <a:t>Grammatik</a:t>
            </a:r>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endParaRPr lang="de-DE" sz="1200" dirty="0"/>
          </a:p>
          <a:p>
            <a:pPr marL="628650" lvl="1" indent="-171450">
              <a:buFont typeface="Wingdings" panose="05000000000000000000" pitchFamily="2" charset="2"/>
              <a:buChar char="v"/>
            </a:pPr>
            <a:r>
              <a:rPr lang="de-DE" sz="1200" dirty="0"/>
              <a:t>Mathematisches Verständnis</a:t>
            </a:r>
          </a:p>
          <a:p>
            <a:pPr marL="628650" lvl="1" indent="-171450">
              <a:buFont typeface="Wingdings" panose="05000000000000000000" pitchFamily="2" charset="2"/>
              <a:buChar char="v"/>
            </a:pPr>
            <a:r>
              <a:rPr lang="de-DE" sz="1200" dirty="0" err="1"/>
              <a:t>Reaktionsschnellig-keit</a:t>
            </a:r>
            <a:endParaRPr lang="de-DE" sz="1200" dirty="0"/>
          </a:p>
        </p:txBody>
      </p:sp>
      <p:pic>
        <p:nvPicPr>
          <p:cNvPr id="20" name="Grafik 19" descr="Zeichensprache">
            <a:extLst>
              <a:ext uri="{FF2B5EF4-FFF2-40B4-BE49-F238E27FC236}">
                <a16:creationId xmlns:a16="http://schemas.microsoft.com/office/drawing/2014/main" id="{89DAC87A-107B-4688-AB46-77244880A9B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7400" y="4079741"/>
            <a:ext cx="914400" cy="914400"/>
          </a:xfrm>
          <a:prstGeom prst="rect">
            <a:avLst/>
          </a:prstGeom>
        </p:spPr>
      </p:pic>
      <p:pic>
        <p:nvPicPr>
          <p:cNvPr id="18" name="Grafik 17" descr="Kopf mit Zahnrädern">
            <a:extLst>
              <a:ext uri="{FF2B5EF4-FFF2-40B4-BE49-F238E27FC236}">
                <a16:creationId xmlns:a16="http://schemas.microsoft.com/office/drawing/2014/main" id="{3D78C7D3-8CAD-4306-9D64-99D8D68F38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30461" y="4823735"/>
            <a:ext cx="914400" cy="914400"/>
          </a:xfrm>
          <a:prstGeom prst="rect">
            <a:avLst/>
          </a:prstGeom>
        </p:spPr>
      </p:pic>
      <p:pic>
        <p:nvPicPr>
          <p:cNvPr id="22" name="Grafik 21" descr="Herz">
            <a:extLst>
              <a:ext uri="{FF2B5EF4-FFF2-40B4-BE49-F238E27FC236}">
                <a16:creationId xmlns:a16="http://schemas.microsoft.com/office/drawing/2014/main" id="{13E605C5-FB9D-4C50-A8EF-291A940ECB6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23685" y="0"/>
            <a:ext cx="914400" cy="914400"/>
          </a:xfrm>
          <a:prstGeom prst="rect">
            <a:avLst/>
          </a:prstGeom>
        </p:spPr>
      </p:pic>
      <p:pic>
        <p:nvPicPr>
          <p:cNvPr id="24" name="Grafik 23" descr="&quot;Daumen hoch&quot;-Zeichen">
            <a:extLst>
              <a:ext uri="{FF2B5EF4-FFF2-40B4-BE49-F238E27FC236}">
                <a16:creationId xmlns:a16="http://schemas.microsoft.com/office/drawing/2014/main" id="{051B722D-7D0C-4306-B324-D4E8AA51E69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700998" y="2533230"/>
            <a:ext cx="914400" cy="914400"/>
          </a:xfrm>
          <a:prstGeom prst="rect">
            <a:avLst/>
          </a:prstGeom>
        </p:spPr>
      </p:pic>
      <p:pic>
        <p:nvPicPr>
          <p:cNvPr id="7" name="Grafik 6" descr="Kind mit Ballon">
            <a:extLst>
              <a:ext uri="{FF2B5EF4-FFF2-40B4-BE49-F238E27FC236}">
                <a16:creationId xmlns:a16="http://schemas.microsoft.com/office/drawing/2014/main" id="{369118E1-7136-4EEE-8255-D122B6575F7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346426" y="2255567"/>
            <a:ext cx="1725845" cy="1725845"/>
          </a:xfrm>
          <a:prstGeom prst="rect">
            <a:avLst/>
          </a:prstGeom>
        </p:spPr>
      </p:pic>
      <p:sp>
        <p:nvSpPr>
          <p:cNvPr id="27" name="Freihandform: Form 26">
            <a:extLst>
              <a:ext uri="{FF2B5EF4-FFF2-40B4-BE49-F238E27FC236}">
                <a16:creationId xmlns:a16="http://schemas.microsoft.com/office/drawing/2014/main" id="{F2D1C1EA-2B33-481E-B5BB-4C832EF2AE44}"/>
              </a:ext>
            </a:extLst>
          </p:cNvPr>
          <p:cNvSpPr/>
          <p:nvPr/>
        </p:nvSpPr>
        <p:spPr>
          <a:xfrm>
            <a:off x="146926" y="1225617"/>
            <a:ext cx="3607038" cy="1692699"/>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4000">
                <a:schemeClr val="accent4">
                  <a:lumMod val="0"/>
                  <a:lumOff val="100000"/>
                </a:schemeClr>
              </a:gs>
              <a:gs pos="36000">
                <a:schemeClr val="accent4">
                  <a:lumMod val="100000"/>
                </a:schemeClr>
              </a:gs>
            </a:gsLst>
            <a:path path="circle">
              <a:fillToRect l="100000" b="100000"/>
            </a:path>
            <a:tileRect t="-100000" r="-10000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lvl="0" algn="ctr" defTabSz="1066800">
              <a:lnSpc>
                <a:spcPct val="90000"/>
              </a:lnSpc>
              <a:spcBef>
                <a:spcPct val="0"/>
              </a:spcBef>
              <a:spcAft>
                <a:spcPct val="35000"/>
              </a:spcAft>
            </a:pPr>
            <a:r>
              <a:rPr lang="de-DE" sz="2800" b="1" dirty="0"/>
              <a:t>Förderung in verschiedenen Entwicklungsbereichen</a:t>
            </a:r>
            <a:endParaRPr lang="de-DE" sz="2800" b="1" kern="1200" dirty="0"/>
          </a:p>
        </p:txBody>
      </p:sp>
    </p:spTree>
    <p:extLst>
      <p:ext uri="{BB962C8B-B14F-4D97-AF65-F5344CB8AC3E}">
        <p14:creationId xmlns:p14="http://schemas.microsoft.com/office/powerpoint/2010/main" val="26814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25" grpId="0"/>
      <p:bldP spid="26"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44754182-5D86-4F96-AAEF-D66B74214469}"/>
              </a:ext>
            </a:extLst>
          </p:cNvPr>
          <p:cNvSpPr/>
          <p:nvPr/>
        </p:nvSpPr>
        <p:spPr>
          <a:xfrm>
            <a:off x="0" y="1307514"/>
            <a:ext cx="9906000" cy="1077218"/>
          </a:xfrm>
          <a:prstGeom prst="rect">
            <a:avLst/>
          </a:prstGeom>
        </p:spPr>
        <p:txBody>
          <a:bodyPr wrap="square">
            <a:spAutoFit/>
          </a:bodyPr>
          <a:lstStyle/>
          <a:p>
            <a:pPr lvl="1" algn="ctr">
              <a:spcBef>
                <a:spcPct val="20000"/>
              </a:spcBef>
            </a:pPr>
            <a:r>
              <a:rPr lang="de-DE" sz="3200" b="1" kern="0" dirty="0">
                <a:solidFill>
                  <a:srgbClr val="FF6F00"/>
                </a:solidFill>
                <a:latin typeface="Arial"/>
                <a:ea typeface="+mj-ea"/>
                <a:cs typeface="+mj-cs"/>
              </a:rPr>
              <a:t>Spielestunde im jahrgangsübergreifenden Unterricht</a:t>
            </a:r>
          </a:p>
        </p:txBody>
      </p:sp>
      <p:sp>
        <p:nvSpPr>
          <p:cNvPr id="7" name="Rechteck 6">
            <a:extLst>
              <a:ext uri="{FF2B5EF4-FFF2-40B4-BE49-F238E27FC236}">
                <a16:creationId xmlns:a16="http://schemas.microsoft.com/office/drawing/2014/main" id="{D9C8B295-F168-4E14-B5A8-6E8756C32BE6}"/>
              </a:ext>
            </a:extLst>
          </p:cNvPr>
          <p:cNvSpPr/>
          <p:nvPr/>
        </p:nvSpPr>
        <p:spPr>
          <a:xfrm>
            <a:off x="434340" y="2466012"/>
            <a:ext cx="9044940" cy="3970318"/>
          </a:xfrm>
          <a:prstGeom prst="rect">
            <a:avLst/>
          </a:prstGeom>
        </p:spPr>
        <p:txBody>
          <a:bodyPr wrap="square">
            <a:spAutoFit/>
          </a:bodyPr>
          <a:lstStyle/>
          <a:p>
            <a:pPr marL="285750" indent="-285750">
              <a:buFont typeface="Arial" panose="020B0604020202020204" pitchFamily="34" charset="0"/>
              <a:buChar char="•"/>
            </a:pPr>
            <a:r>
              <a:rPr lang="de-DE" dirty="0"/>
              <a:t>Ältere Schülerinnen und Schüler übertragen ihr „Spielewissen“ an jüngere. Kinder lernen von Kindern (Dominoeffekt).</a:t>
            </a:r>
          </a:p>
          <a:p>
            <a:pPr marL="285750" indent="-285750">
              <a:buFont typeface="Arial" panose="020B0604020202020204" pitchFamily="34" charset="0"/>
              <a:buChar char="•"/>
            </a:pPr>
            <a:r>
              <a:rPr lang="de-DE" dirty="0"/>
              <a:t>Förderung des Verantwortungsbewusstseins und sozialer Kompetenzen</a:t>
            </a:r>
          </a:p>
          <a:p>
            <a:pPr marL="285750" indent="-285750">
              <a:buFont typeface="Arial" panose="020B0604020202020204" pitchFamily="34" charset="0"/>
              <a:buChar char="•"/>
            </a:pPr>
            <a:r>
              <a:rPr lang="de-DE" dirty="0"/>
              <a:t>Während der gesamten Unterrichtsdauer wird das ausgewählte Spiel konsequent durchgehalten, damit die Kinder die Möglichkeit haben, kognitiv ins Spiel zu kommen, und somit lernen, sich auf eine Sache und auf die Mitspieler einzulassen. </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Besonderheit seit Schuljahr 2011/12 an der </a:t>
            </a:r>
            <a:r>
              <a:rPr lang="de-DE" dirty="0" err="1"/>
              <a:t>Rußheideschule</a:t>
            </a:r>
            <a:r>
              <a:rPr lang="de-DE" dirty="0"/>
              <a:t>:</a:t>
            </a:r>
          </a:p>
          <a:p>
            <a:pPr marL="742950" lvl="1" indent="-285750">
              <a:buFont typeface="Arial" panose="020B0604020202020204" pitchFamily="34" charset="0"/>
              <a:buChar char="•"/>
            </a:pPr>
            <a:r>
              <a:rPr lang="de-DE" dirty="0"/>
              <a:t>Jahrgänge 1 bis 4 haben Lernspielstunden in ihrem Stundenplan fest verankert:</a:t>
            </a:r>
          </a:p>
          <a:p>
            <a:pPr marL="742950" lvl="1" indent="-285750">
              <a:buFont typeface="Arial" panose="020B0604020202020204" pitchFamily="34" charset="0"/>
              <a:buChar char="•"/>
            </a:pPr>
            <a:r>
              <a:rPr lang="de-DE" dirty="0"/>
              <a:t>In Doppelstunden werden die Klassen geteilt. Z.B. spielen jeweils eine Hälfte aus der ersten Jahrgangsstufe und aus der zweiten gemeinsam im Felixraum; die restlichen haben eine Förderstunde bei ihrem/ihrer Lehrer/in. Nach Ende der Stunde wird gewechselt.</a:t>
            </a:r>
          </a:p>
        </p:txBody>
      </p:sp>
      <p:sp>
        <p:nvSpPr>
          <p:cNvPr id="8" name="Titel 1">
            <a:extLst>
              <a:ext uri="{FF2B5EF4-FFF2-40B4-BE49-F238E27FC236}">
                <a16:creationId xmlns:a16="http://schemas.microsoft.com/office/drawing/2014/main" id="{CFF0B827-F92A-4A60-B6DE-AEC274583F85}"/>
              </a:ext>
            </a:extLst>
          </p:cNvPr>
          <p:cNvSpPr>
            <a:spLocks noGrp="1"/>
          </p:cNvSpPr>
          <p:nvPr>
            <p:ph type="title"/>
          </p:nvPr>
        </p:nvSpPr>
        <p:spPr>
          <a:xfrm>
            <a:off x="294640" y="640441"/>
            <a:ext cx="6876689" cy="861646"/>
          </a:xfrm>
        </p:spPr>
        <p:txBody>
          <a:bodyPr>
            <a:normAutofit/>
          </a:bodyPr>
          <a:lstStyle/>
          <a:p>
            <a:r>
              <a:rPr lang="de-DE" sz="4300" dirty="0"/>
              <a:t>Das Konzept IV</a:t>
            </a:r>
          </a:p>
        </p:txBody>
      </p:sp>
    </p:spTree>
    <p:extLst>
      <p:ext uri="{BB962C8B-B14F-4D97-AF65-F5344CB8AC3E}">
        <p14:creationId xmlns:p14="http://schemas.microsoft.com/office/powerpoint/2010/main" val="335651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1FB29-2831-4818-9340-6FF64C729374}"/>
              </a:ext>
            </a:extLst>
          </p:cNvPr>
          <p:cNvSpPr>
            <a:spLocks noGrp="1"/>
          </p:cNvSpPr>
          <p:nvPr>
            <p:ph type="title"/>
          </p:nvPr>
        </p:nvSpPr>
        <p:spPr/>
        <p:txBody>
          <a:bodyPr>
            <a:normAutofit fontScale="90000"/>
          </a:bodyPr>
          <a:lstStyle/>
          <a:p>
            <a:r>
              <a:rPr lang="de-DE" sz="4800" dirty="0"/>
              <a:t>Praxis hautnah: </a:t>
            </a:r>
            <a:br>
              <a:rPr lang="de-DE" sz="4800" dirty="0"/>
            </a:br>
            <a:r>
              <a:rPr lang="de-DE" sz="4000" dirty="0">
                <a:solidFill>
                  <a:srgbClr val="FF9900"/>
                </a:solidFill>
              </a:rPr>
              <a:t>Der Ablauf einer Spielestunde</a:t>
            </a:r>
          </a:p>
        </p:txBody>
      </p:sp>
      <p:graphicFrame>
        <p:nvGraphicFramePr>
          <p:cNvPr id="6" name="Diagramm 5">
            <a:extLst>
              <a:ext uri="{FF2B5EF4-FFF2-40B4-BE49-F238E27FC236}">
                <a16:creationId xmlns:a16="http://schemas.microsoft.com/office/drawing/2014/main" id="{6F92E841-6574-4388-9717-7C4AED5538B0}"/>
              </a:ext>
            </a:extLst>
          </p:cNvPr>
          <p:cNvGraphicFramePr/>
          <p:nvPr>
            <p:extLst>
              <p:ext uri="{D42A27DB-BD31-4B8C-83A1-F6EECF244321}">
                <p14:modId xmlns:p14="http://schemas.microsoft.com/office/powerpoint/2010/main" val="920236010"/>
              </p:ext>
            </p:extLst>
          </p:nvPr>
        </p:nvGraphicFramePr>
        <p:xfrm>
          <a:off x="732701" y="1930400"/>
          <a:ext cx="1636210" cy="1721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 6">
            <a:extLst>
              <a:ext uri="{FF2B5EF4-FFF2-40B4-BE49-F238E27FC236}">
                <a16:creationId xmlns:a16="http://schemas.microsoft.com/office/drawing/2014/main" id="{996A5AB8-025C-4960-8250-F86B12DA9C1C}"/>
              </a:ext>
            </a:extLst>
          </p:cNvPr>
          <p:cNvGraphicFramePr/>
          <p:nvPr>
            <p:extLst>
              <p:ext uri="{D42A27DB-BD31-4B8C-83A1-F6EECF244321}">
                <p14:modId xmlns:p14="http://schemas.microsoft.com/office/powerpoint/2010/main" val="3659232242"/>
              </p:ext>
            </p:extLst>
          </p:nvPr>
        </p:nvGraphicFramePr>
        <p:xfrm>
          <a:off x="2694651" y="1930400"/>
          <a:ext cx="1636210" cy="17214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m 7">
            <a:extLst>
              <a:ext uri="{FF2B5EF4-FFF2-40B4-BE49-F238E27FC236}">
                <a16:creationId xmlns:a16="http://schemas.microsoft.com/office/drawing/2014/main" id="{F12FC80A-F9AC-4629-9595-F1E144A43A40}"/>
              </a:ext>
            </a:extLst>
          </p:cNvPr>
          <p:cNvGraphicFramePr/>
          <p:nvPr>
            <p:extLst>
              <p:ext uri="{D42A27DB-BD31-4B8C-83A1-F6EECF244321}">
                <p14:modId xmlns:p14="http://schemas.microsoft.com/office/powerpoint/2010/main" val="1505285352"/>
              </p:ext>
            </p:extLst>
          </p:nvPr>
        </p:nvGraphicFramePr>
        <p:xfrm>
          <a:off x="4656601" y="1930400"/>
          <a:ext cx="1636210" cy="172141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m 12">
            <a:extLst>
              <a:ext uri="{FF2B5EF4-FFF2-40B4-BE49-F238E27FC236}">
                <a16:creationId xmlns:a16="http://schemas.microsoft.com/office/drawing/2014/main" id="{B33E1344-3977-48D7-B0C3-C2550E28F7CA}"/>
              </a:ext>
            </a:extLst>
          </p:cNvPr>
          <p:cNvGraphicFramePr/>
          <p:nvPr>
            <p:extLst>
              <p:ext uri="{D42A27DB-BD31-4B8C-83A1-F6EECF244321}">
                <p14:modId xmlns:p14="http://schemas.microsoft.com/office/powerpoint/2010/main" val="1429780917"/>
              </p:ext>
            </p:extLst>
          </p:nvPr>
        </p:nvGraphicFramePr>
        <p:xfrm>
          <a:off x="6618551" y="1930400"/>
          <a:ext cx="1636210" cy="172141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4" name="Diagramm 13">
            <a:extLst>
              <a:ext uri="{FF2B5EF4-FFF2-40B4-BE49-F238E27FC236}">
                <a16:creationId xmlns:a16="http://schemas.microsoft.com/office/drawing/2014/main" id="{EC07E084-6DFE-46A4-87B8-E5D89AACFEF4}"/>
              </a:ext>
            </a:extLst>
          </p:cNvPr>
          <p:cNvGraphicFramePr/>
          <p:nvPr>
            <p:extLst>
              <p:ext uri="{D42A27DB-BD31-4B8C-83A1-F6EECF244321}">
                <p14:modId xmlns:p14="http://schemas.microsoft.com/office/powerpoint/2010/main" val="1324610849"/>
              </p:ext>
            </p:extLst>
          </p:nvPr>
        </p:nvGraphicFramePr>
        <p:xfrm>
          <a:off x="732701" y="3835404"/>
          <a:ext cx="1636210" cy="1721414"/>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16" name="Diagramm 15">
            <a:extLst>
              <a:ext uri="{FF2B5EF4-FFF2-40B4-BE49-F238E27FC236}">
                <a16:creationId xmlns:a16="http://schemas.microsoft.com/office/drawing/2014/main" id="{5ABB3721-51C3-4CFA-BA2A-41BE9362D347}"/>
              </a:ext>
            </a:extLst>
          </p:cNvPr>
          <p:cNvGraphicFramePr/>
          <p:nvPr>
            <p:extLst>
              <p:ext uri="{D42A27DB-BD31-4B8C-83A1-F6EECF244321}">
                <p14:modId xmlns:p14="http://schemas.microsoft.com/office/powerpoint/2010/main" val="954265263"/>
              </p:ext>
            </p:extLst>
          </p:nvPr>
        </p:nvGraphicFramePr>
        <p:xfrm>
          <a:off x="4656601" y="3835404"/>
          <a:ext cx="1636210" cy="1721414"/>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17" name="Diagramm 16">
            <a:extLst>
              <a:ext uri="{FF2B5EF4-FFF2-40B4-BE49-F238E27FC236}">
                <a16:creationId xmlns:a16="http://schemas.microsoft.com/office/drawing/2014/main" id="{D5C8F857-350E-4631-B579-A2D6EDF9E282}"/>
              </a:ext>
            </a:extLst>
          </p:cNvPr>
          <p:cNvGraphicFramePr/>
          <p:nvPr>
            <p:extLst>
              <p:ext uri="{D42A27DB-BD31-4B8C-83A1-F6EECF244321}">
                <p14:modId xmlns:p14="http://schemas.microsoft.com/office/powerpoint/2010/main" val="3160825237"/>
              </p:ext>
            </p:extLst>
          </p:nvPr>
        </p:nvGraphicFramePr>
        <p:xfrm>
          <a:off x="6618551" y="3880417"/>
          <a:ext cx="1636210" cy="1721414"/>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3" name="Rechteck 2">
            <a:extLst>
              <a:ext uri="{FF2B5EF4-FFF2-40B4-BE49-F238E27FC236}">
                <a16:creationId xmlns:a16="http://schemas.microsoft.com/office/drawing/2014/main" id="{5B5B96E1-4EE5-4EAE-B506-CE968C2EC2F2}"/>
              </a:ext>
            </a:extLst>
          </p:cNvPr>
          <p:cNvSpPr/>
          <p:nvPr/>
        </p:nvSpPr>
        <p:spPr>
          <a:xfrm>
            <a:off x="4537276" y="5601831"/>
            <a:ext cx="4653023" cy="1077218"/>
          </a:xfrm>
          <a:prstGeom prst="rect">
            <a:avLst/>
          </a:prstGeom>
          <a:ln w="76200" cap="rnd" cmpd="sng">
            <a:solidFill>
              <a:schemeClr val="lt1">
                <a:hueOff val="0"/>
                <a:satOff val="0"/>
                <a:lumOff val="0"/>
              </a:schemeClr>
            </a:solidFill>
          </a:ln>
        </p:spPr>
        <p:txBody>
          <a:bodyPr wrap="square">
            <a:spAutoFit/>
          </a:bodyPr>
          <a:lstStyle/>
          <a:p>
            <a:pPr lvl="0"/>
            <a:r>
              <a:rPr lang="de-DE" sz="3200" i="1" dirty="0">
                <a:solidFill>
                  <a:srgbClr val="FF9900"/>
                </a:solidFill>
              </a:rPr>
              <a:t>Spielend lernen, </a:t>
            </a:r>
          </a:p>
          <a:p>
            <a:pPr lvl="0"/>
            <a:r>
              <a:rPr lang="de-DE" sz="3200" i="1" dirty="0"/>
              <a:t>		</a:t>
            </a:r>
            <a:r>
              <a:rPr lang="de-DE" sz="3200" i="1" dirty="0">
                <a:solidFill>
                  <a:srgbClr val="92D050"/>
                </a:solidFill>
              </a:rPr>
              <a:t>Regeln einzuhalten</a:t>
            </a:r>
          </a:p>
        </p:txBody>
      </p:sp>
      <p:grpSp>
        <p:nvGrpSpPr>
          <p:cNvPr id="4" name="Gruppieren 3">
            <a:extLst>
              <a:ext uri="{FF2B5EF4-FFF2-40B4-BE49-F238E27FC236}">
                <a16:creationId xmlns:a16="http://schemas.microsoft.com/office/drawing/2014/main" id="{E66E870B-3D03-4CE7-8FDE-3611E35D2984}"/>
              </a:ext>
            </a:extLst>
          </p:cNvPr>
          <p:cNvGrpSpPr/>
          <p:nvPr/>
        </p:nvGrpSpPr>
        <p:grpSpPr>
          <a:xfrm>
            <a:off x="1865200" y="3800054"/>
            <a:ext cx="2465661" cy="2588679"/>
            <a:chOff x="1865200" y="3800054"/>
            <a:chExt cx="2465661" cy="2588679"/>
          </a:xfrm>
        </p:grpSpPr>
        <p:sp>
          <p:nvSpPr>
            <p:cNvPr id="28" name="Freihandform: Form 27">
              <a:extLst>
                <a:ext uri="{FF2B5EF4-FFF2-40B4-BE49-F238E27FC236}">
                  <a16:creationId xmlns:a16="http://schemas.microsoft.com/office/drawing/2014/main" id="{86E7FFF9-6643-40A1-BC8A-B4E9B2E91B1A}"/>
                </a:ext>
              </a:extLst>
            </p:cNvPr>
            <p:cNvSpPr/>
            <p:nvPr/>
          </p:nvSpPr>
          <p:spPr>
            <a:xfrm>
              <a:off x="2925095" y="3800054"/>
              <a:ext cx="1405766" cy="645287"/>
            </a:xfrm>
            <a:custGeom>
              <a:avLst/>
              <a:gdLst>
                <a:gd name="connsiteX0" fmla="*/ 0 w 1405766"/>
                <a:gd name="connsiteY0" fmla="*/ 107588 h 1075883"/>
                <a:gd name="connsiteX1" fmla="*/ 107588 w 1405766"/>
                <a:gd name="connsiteY1" fmla="*/ 0 h 1075883"/>
                <a:gd name="connsiteX2" fmla="*/ 1298178 w 1405766"/>
                <a:gd name="connsiteY2" fmla="*/ 0 h 1075883"/>
                <a:gd name="connsiteX3" fmla="*/ 1405766 w 1405766"/>
                <a:gd name="connsiteY3" fmla="*/ 107588 h 1075883"/>
                <a:gd name="connsiteX4" fmla="*/ 1405766 w 1405766"/>
                <a:gd name="connsiteY4" fmla="*/ 968295 h 1075883"/>
                <a:gd name="connsiteX5" fmla="*/ 1298178 w 1405766"/>
                <a:gd name="connsiteY5" fmla="*/ 1075883 h 1075883"/>
                <a:gd name="connsiteX6" fmla="*/ 107588 w 1405766"/>
                <a:gd name="connsiteY6" fmla="*/ 1075883 h 1075883"/>
                <a:gd name="connsiteX7" fmla="*/ 0 w 1405766"/>
                <a:gd name="connsiteY7" fmla="*/ 968295 h 1075883"/>
                <a:gd name="connsiteX8" fmla="*/ 0 w 1405766"/>
                <a:gd name="connsiteY8" fmla="*/ 107588 h 107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5766" h="1075883">
                  <a:moveTo>
                    <a:pt x="0" y="107588"/>
                  </a:moveTo>
                  <a:cubicBezTo>
                    <a:pt x="0" y="48169"/>
                    <a:pt x="48169" y="0"/>
                    <a:pt x="107588" y="0"/>
                  </a:cubicBezTo>
                  <a:lnTo>
                    <a:pt x="1298178" y="0"/>
                  </a:lnTo>
                  <a:cubicBezTo>
                    <a:pt x="1357597" y="0"/>
                    <a:pt x="1405766" y="48169"/>
                    <a:pt x="1405766" y="107588"/>
                  </a:cubicBezTo>
                  <a:lnTo>
                    <a:pt x="1405766" y="968295"/>
                  </a:lnTo>
                  <a:cubicBezTo>
                    <a:pt x="1405766" y="1027714"/>
                    <a:pt x="1357597" y="1075883"/>
                    <a:pt x="1298178" y="1075883"/>
                  </a:cubicBezTo>
                  <a:lnTo>
                    <a:pt x="107588" y="1075883"/>
                  </a:lnTo>
                  <a:cubicBezTo>
                    <a:pt x="48169" y="1075883"/>
                    <a:pt x="0" y="1027714"/>
                    <a:pt x="0" y="968295"/>
                  </a:cubicBezTo>
                  <a:lnTo>
                    <a:pt x="0" y="10758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992" tIns="61992" rIns="61992" bIns="61992" numCol="1" spcCol="1270" anchor="ctr" anchorCtr="0">
              <a:noAutofit/>
            </a:bodyPr>
            <a:lstStyle/>
            <a:p>
              <a:pPr marL="0" lvl="0" indent="0" algn="ctr" defTabSz="355600">
                <a:lnSpc>
                  <a:spcPct val="90000"/>
                </a:lnSpc>
                <a:spcBef>
                  <a:spcPct val="0"/>
                </a:spcBef>
                <a:spcAft>
                  <a:spcPct val="35000"/>
                </a:spcAft>
                <a:buNone/>
              </a:pPr>
              <a:r>
                <a:rPr lang="de-DE" sz="1400" b="1" kern="1200" dirty="0"/>
                <a:t>Dieser ist verantwortlich für:</a:t>
              </a:r>
              <a:endParaRPr lang="de-DE" sz="1400" kern="1200" dirty="0"/>
            </a:p>
          </p:txBody>
        </p:sp>
        <p:sp>
          <p:nvSpPr>
            <p:cNvPr id="29" name="Freihandform: Form 28">
              <a:extLst>
                <a:ext uri="{FF2B5EF4-FFF2-40B4-BE49-F238E27FC236}">
                  <a16:creationId xmlns:a16="http://schemas.microsoft.com/office/drawing/2014/main" id="{7E5C5760-ECDC-4404-969D-C41C394CE3EF}"/>
                </a:ext>
              </a:extLst>
            </p:cNvPr>
            <p:cNvSpPr/>
            <p:nvPr/>
          </p:nvSpPr>
          <p:spPr>
            <a:xfrm>
              <a:off x="2925095" y="5102517"/>
              <a:ext cx="1405766" cy="645287"/>
            </a:xfrm>
            <a:custGeom>
              <a:avLst/>
              <a:gdLst>
                <a:gd name="connsiteX0" fmla="*/ 0 w 1405766"/>
                <a:gd name="connsiteY0" fmla="*/ 107588 h 1075883"/>
                <a:gd name="connsiteX1" fmla="*/ 107588 w 1405766"/>
                <a:gd name="connsiteY1" fmla="*/ 0 h 1075883"/>
                <a:gd name="connsiteX2" fmla="*/ 1298178 w 1405766"/>
                <a:gd name="connsiteY2" fmla="*/ 0 h 1075883"/>
                <a:gd name="connsiteX3" fmla="*/ 1405766 w 1405766"/>
                <a:gd name="connsiteY3" fmla="*/ 107588 h 1075883"/>
                <a:gd name="connsiteX4" fmla="*/ 1405766 w 1405766"/>
                <a:gd name="connsiteY4" fmla="*/ 968295 h 1075883"/>
                <a:gd name="connsiteX5" fmla="*/ 1298178 w 1405766"/>
                <a:gd name="connsiteY5" fmla="*/ 1075883 h 1075883"/>
                <a:gd name="connsiteX6" fmla="*/ 107588 w 1405766"/>
                <a:gd name="connsiteY6" fmla="*/ 1075883 h 1075883"/>
                <a:gd name="connsiteX7" fmla="*/ 0 w 1405766"/>
                <a:gd name="connsiteY7" fmla="*/ 968295 h 1075883"/>
                <a:gd name="connsiteX8" fmla="*/ 0 w 1405766"/>
                <a:gd name="connsiteY8" fmla="*/ 107588 h 107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5766" h="1075883">
                  <a:moveTo>
                    <a:pt x="0" y="107588"/>
                  </a:moveTo>
                  <a:cubicBezTo>
                    <a:pt x="0" y="48169"/>
                    <a:pt x="48169" y="0"/>
                    <a:pt x="107588" y="0"/>
                  </a:cubicBezTo>
                  <a:lnTo>
                    <a:pt x="1298178" y="0"/>
                  </a:lnTo>
                  <a:cubicBezTo>
                    <a:pt x="1357597" y="0"/>
                    <a:pt x="1405766" y="48169"/>
                    <a:pt x="1405766" y="107588"/>
                  </a:cubicBezTo>
                  <a:lnTo>
                    <a:pt x="1405766" y="968295"/>
                  </a:lnTo>
                  <a:cubicBezTo>
                    <a:pt x="1405766" y="1027714"/>
                    <a:pt x="1357597" y="1075883"/>
                    <a:pt x="1298178" y="1075883"/>
                  </a:cubicBezTo>
                  <a:lnTo>
                    <a:pt x="107588" y="1075883"/>
                  </a:lnTo>
                  <a:cubicBezTo>
                    <a:pt x="48169" y="1075883"/>
                    <a:pt x="0" y="1027714"/>
                    <a:pt x="0" y="968295"/>
                  </a:cubicBezTo>
                  <a:lnTo>
                    <a:pt x="0" y="10758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992" tIns="61992" rIns="61992" bIns="61992" numCol="1" spcCol="1270" anchor="ctr" anchorCtr="0">
              <a:noAutofit/>
            </a:bodyPr>
            <a:lstStyle/>
            <a:p>
              <a:pPr marL="0" lvl="0" indent="0" algn="ctr" defTabSz="355600">
                <a:lnSpc>
                  <a:spcPct val="90000"/>
                </a:lnSpc>
                <a:spcBef>
                  <a:spcPct val="0"/>
                </a:spcBef>
                <a:spcAft>
                  <a:spcPct val="35000"/>
                </a:spcAft>
                <a:buFont typeface="Wingdings" panose="05000000000000000000" pitchFamily="2" charset="2"/>
                <a:buNone/>
              </a:pPr>
              <a:r>
                <a:rPr lang="de-DE" sz="1400" b="1" kern="1200" dirty="0"/>
                <a:t>die Einhaltung der Spielregeln</a:t>
              </a:r>
              <a:endParaRPr lang="de-DE" sz="1400" kern="1200" dirty="0"/>
            </a:p>
          </p:txBody>
        </p:sp>
        <p:sp>
          <p:nvSpPr>
            <p:cNvPr id="30" name="Freihandform: Form 29">
              <a:extLst>
                <a:ext uri="{FF2B5EF4-FFF2-40B4-BE49-F238E27FC236}">
                  <a16:creationId xmlns:a16="http://schemas.microsoft.com/office/drawing/2014/main" id="{B3939509-0E3C-44D7-9B9B-F0E0CCB97E1D}"/>
                </a:ext>
              </a:extLst>
            </p:cNvPr>
            <p:cNvSpPr/>
            <p:nvPr/>
          </p:nvSpPr>
          <p:spPr>
            <a:xfrm>
              <a:off x="2925095" y="4449522"/>
              <a:ext cx="1405766" cy="645287"/>
            </a:xfrm>
            <a:custGeom>
              <a:avLst/>
              <a:gdLst>
                <a:gd name="connsiteX0" fmla="*/ 0 w 1405766"/>
                <a:gd name="connsiteY0" fmla="*/ 107588 h 1075883"/>
                <a:gd name="connsiteX1" fmla="*/ 107588 w 1405766"/>
                <a:gd name="connsiteY1" fmla="*/ 0 h 1075883"/>
                <a:gd name="connsiteX2" fmla="*/ 1298178 w 1405766"/>
                <a:gd name="connsiteY2" fmla="*/ 0 h 1075883"/>
                <a:gd name="connsiteX3" fmla="*/ 1405766 w 1405766"/>
                <a:gd name="connsiteY3" fmla="*/ 107588 h 1075883"/>
                <a:gd name="connsiteX4" fmla="*/ 1405766 w 1405766"/>
                <a:gd name="connsiteY4" fmla="*/ 968295 h 1075883"/>
                <a:gd name="connsiteX5" fmla="*/ 1298178 w 1405766"/>
                <a:gd name="connsiteY5" fmla="*/ 1075883 h 1075883"/>
                <a:gd name="connsiteX6" fmla="*/ 107588 w 1405766"/>
                <a:gd name="connsiteY6" fmla="*/ 1075883 h 1075883"/>
                <a:gd name="connsiteX7" fmla="*/ 0 w 1405766"/>
                <a:gd name="connsiteY7" fmla="*/ 968295 h 1075883"/>
                <a:gd name="connsiteX8" fmla="*/ 0 w 1405766"/>
                <a:gd name="connsiteY8" fmla="*/ 107588 h 107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5766" h="1075883">
                  <a:moveTo>
                    <a:pt x="0" y="107588"/>
                  </a:moveTo>
                  <a:cubicBezTo>
                    <a:pt x="0" y="48169"/>
                    <a:pt x="48169" y="0"/>
                    <a:pt x="107588" y="0"/>
                  </a:cubicBezTo>
                  <a:lnTo>
                    <a:pt x="1298178" y="0"/>
                  </a:lnTo>
                  <a:cubicBezTo>
                    <a:pt x="1357597" y="0"/>
                    <a:pt x="1405766" y="48169"/>
                    <a:pt x="1405766" y="107588"/>
                  </a:cubicBezTo>
                  <a:lnTo>
                    <a:pt x="1405766" y="968295"/>
                  </a:lnTo>
                  <a:cubicBezTo>
                    <a:pt x="1405766" y="1027714"/>
                    <a:pt x="1357597" y="1075883"/>
                    <a:pt x="1298178" y="1075883"/>
                  </a:cubicBezTo>
                  <a:lnTo>
                    <a:pt x="107588" y="1075883"/>
                  </a:lnTo>
                  <a:cubicBezTo>
                    <a:pt x="48169" y="1075883"/>
                    <a:pt x="0" y="1027714"/>
                    <a:pt x="0" y="968295"/>
                  </a:cubicBezTo>
                  <a:lnTo>
                    <a:pt x="0" y="10758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992" tIns="61992" rIns="61992" bIns="61992" numCol="1" spcCol="1270" anchor="ctr" anchorCtr="0">
              <a:noAutofit/>
            </a:bodyPr>
            <a:lstStyle/>
            <a:p>
              <a:pPr marL="0" lvl="0" indent="0" algn="ctr" defTabSz="355600">
                <a:lnSpc>
                  <a:spcPct val="90000"/>
                </a:lnSpc>
                <a:spcBef>
                  <a:spcPct val="0"/>
                </a:spcBef>
                <a:spcAft>
                  <a:spcPct val="35000"/>
                </a:spcAft>
                <a:buFont typeface="Wingdings" panose="05000000000000000000" pitchFamily="2" charset="2"/>
                <a:buNone/>
              </a:pPr>
              <a:r>
                <a:rPr lang="de-DE" sz="1400" b="1" kern="1200" dirty="0"/>
                <a:t>Das Erklären des Spiels</a:t>
              </a:r>
              <a:endParaRPr lang="de-DE" sz="1400" kern="1200" dirty="0"/>
            </a:p>
          </p:txBody>
        </p:sp>
        <p:sp>
          <p:nvSpPr>
            <p:cNvPr id="31" name="Freihandform: Form 30">
              <a:extLst>
                <a:ext uri="{FF2B5EF4-FFF2-40B4-BE49-F238E27FC236}">
                  <a16:creationId xmlns:a16="http://schemas.microsoft.com/office/drawing/2014/main" id="{493E5055-3789-437C-9AD1-95112CF10A5D}"/>
                </a:ext>
              </a:extLst>
            </p:cNvPr>
            <p:cNvSpPr/>
            <p:nvPr/>
          </p:nvSpPr>
          <p:spPr>
            <a:xfrm>
              <a:off x="2925095" y="5743446"/>
              <a:ext cx="1405766" cy="645287"/>
            </a:xfrm>
            <a:custGeom>
              <a:avLst/>
              <a:gdLst>
                <a:gd name="connsiteX0" fmla="*/ 0 w 1405766"/>
                <a:gd name="connsiteY0" fmla="*/ 107588 h 1075883"/>
                <a:gd name="connsiteX1" fmla="*/ 107588 w 1405766"/>
                <a:gd name="connsiteY1" fmla="*/ 0 h 1075883"/>
                <a:gd name="connsiteX2" fmla="*/ 1298178 w 1405766"/>
                <a:gd name="connsiteY2" fmla="*/ 0 h 1075883"/>
                <a:gd name="connsiteX3" fmla="*/ 1405766 w 1405766"/>
                <a:gd name="connsiteY3" fmla="*/ 107588 h 1075883"/>
                <a:gd name="connsiteX4" fmla="*/ 1405766 w 1405766"/>
                <a:gd name="connsiteY4" fmla="*/ 968295 h 1075883"/>
                <a:gd name="connsiteX5" fmla="*/ 1298178 w 1405766"/>
                <a:gd name="connsiteY5" fmla="*/ 1075883 h 1075883"/>
                <a:gd name="connsiteX6" fmla="*/ 107588 w 1405766"/>
                <a:gd name="connsiteY6" fmla="*/ 1075883 h 1075883"/>
                <a:gd name="connsiteX7" fmla="*/ 0 w 1405766"/>
                <a:gd name="connsiteY7" fmla="*/ 968295 h 1075883"/>
                <a:gd name="connsiteX8" fmla="*/ 0 w 1405766"/>
                <a:gd name="connsiteY8" fmla="*/ 107588 h 107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5766" h="1075883">
                  <a:moveTo>
                    <a:pt x="0" y="107588"/>
                  </a:moveTo>
                  <a:cubicBezTo>
                    <a:pt x="0" y="48169"/>
                    <a:pt x="48169" y="0"/>
                    <a:pt x="107588" y="0"/>
                  </a:cubicBezTo>
                  <a:lnTo>
                    <a:pt x="1298178" y="0"/>
                  </a:lnTo>
                  <a:cubicBezTo>
                    <a:pt x="1357597" y="0"/>
                    <a:pt x="1405766" y="48169"/>
                    <a:pt x="1405766" y="107588"/>
                  </a:cubicBezTo>
                  <a:lnTo>
                    <a:pt x="1405766" y="968295"/>
                  </a:lnTo>
                  <a:cubicBezTo>
                    <a:pt x="1405766" y="1027714"/>
                    <a:pt x="1357597" y="1075883"/>
                    <a:pt x="1298178" y="1075883"/>
                  </a:cubicBezTo>
                  <a:lnTo>
                    <a:pt x="107588" y="1075883"/>
                  </a:lnTo>
                  <a:cubicBezTo>
                    <a:pt x="48169" y="1075883"/>
                    <a:pt x="0" y="1027714"/>
                    <a:pt x="0" y="968295"/>
                  </a:cubicBezTo>
                  <a:lnTo>
                    <a:pt x="0" y="10758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992" tIns="61992" rIns="61992" bIns="61992" numCol="1" spcCol="1270" anchor="ctr" anchorCtr="0">
              <a:noAutofit/>
            </a:bodyPr>
            <a:lstStyle/>
            <a:p>
              <a:pPr marL="0" lvl="0" indent="0" algn="ctr" defTabSz="355600">
                <a:lnSpc>
                  <a:spcPct val="90000"/>
                </a:lnSpc>
                <a:spcBef>
                  <a:spcPct val="0"/>
                </a:spcBef>
                <a:spcAft>
                  <a:spcPct val="35000"/>
                </a:spcAft>
                <a:buNone/>
              </a:pPr>
              <a:r>
                <a:rPr lang="de-DE" sz="1400" b="1" kern="1200" dirty="0"/>
                <a:t>das Aufräumen des Spiels.</a:t>
              </a:r>
              <a:endParaRPr lang="de-DE" sz="1400" kern="1200" dirty="0"/>
            </a:p>
          </p:txBody>
        </p:sp>
        <p:pic>
          <p:nvPicPr>
            <p:cNvPr id="35" name="Grafik 34" descr="Pfeil: Kurve im Uhrzeigersinn">
              <a:extLst>
                <a:ext uri="{FF2B5EF4-FFF2-40B4-BE49-F238E27FC236}">
                  <a16:creationId xmlns:a16="http://schemas.microsoft.com/office/drawing/2014/main" id="{6F38FBA3-720F-4414-BF26-BCC76622C245}"/>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rot="5064159">
              <a:off x="2081075" y="3722516"/>
              <a:ext cx="540000" cy="971749"/>
            </a:xfrm>
            <a:prstGeom prst="rect">
              <a:avLst/>
            </a:prstGeom>
          </p:spPr>
        </p:pic>
      </p:grpSp>
    </p:spTree>
    <p:extLst>
      <p:ext uri="{BB962C8B-B14F-4D97-AF65-F5344CB8AC3E}">
        <p14:creationId xmlns:p14="http://schemas.microsoft.com/office/powerpoint/2010/main" val="174870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13" grpId="0">
        <p:bldAsOne/>
      </p:bldGraphic>
      <p:bldGraphic spid="14" grpId="0">
        <p:bldAsOne/>
      </p:bldGraphic>
      <p:bldGraphic spid="16" grpId="0">
        <p:bldAsOne/>
      </p:bldGraphic>
      <p:bldGraphic spid="1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6DB54-4C95-4ECA-BF9E-E08185233256}"/>
              </a:ext>
            </a:extLst>
          </p:cNvPr>
          <p:cNvSpPr>
            <a:spLocks noGrp="1"/>
          </p:cNvSpPr>
          <p:nvPr>
            <p:ph type="title"/>
          </p:nvPr>
        </p:nvSpPr>
        <p:spPr/>
        <p:txBody>
          <a:bodyPr>
            <a:noAutofit/>
          </a:bodyPr>
          <a:lstStyle/>
          <a:p>
            <a:r>
              <a:rPr lang="de-DE" sz="4300" b="1" dirty="0">
                <a:solidFill>
                  <a:srgbClr val="FF9900"/>
                </a:solidFill>
              </a:rPr>
              <a:t>„Lernen durch Spielen“</a:t>
            </a:r>
            <a:r>
              <a:rPr lang="de-DE" sz="4300" dirty="0">
                <a:solidFill>
                  <a:srgbClr val="FF9900"/>
                </a:solidFill>
              </a:rPr>
              <a:t> </a:t>
            </a:r>
            <a:br>
              <a:rPr lang="de-DE" sz="4300" dirty="0">
                <a:solidFill>
                  <a:srgbClr val="FF9900"/>
                </a:solidFill>
              </a:rPr>
            </a:br>
            <a:r>
              <a:rPr lang="de-DE" dirty="0"/>
              <a:t>Die Projektbausteine</a:t>
            </a:r>
          </a:p>
        </p:txBody>
      </p:sp>
      <p:graphicFrame>
        <p:nvGraphicFramePr>
          <p:cNvPr id="4" name="Inhaltsplatzhalter 3">
            <a:extLst>
              <a:ext uri="{FF2B5EF4-FFF2-40B4-BE49-F238E27FC236}">
                <a16:creationId xmlns:a16="http://schemas.microsoft.com/office/drawing/2014/main" id="{DC1E31B6-FC85-47A3-93E8-64A9CEA55273}"/>
              </a:ext>
            </a:extLst>
          </p:cNvPr>
          <p:cNvGraphicFramePr>
            <a:graphicFrameLocks noGrp="1"/>
          </p:cNvGraphicFramePr>
          <p:nvPr>
            <p:ph idx="1"/>
            <p:extLst>
              <p:ext uri="{D42A27DB-BD31-4B8C-83A1-F6EECF244321}">
                <p14:modId xmlns:p14="http://schemas.microsoft.com/office/powerpoint/2010/main" val="2912917037"/>
              </p:ext>
            </p:extLst>
          </p:nvPr>
        </p:nvGraphicFramePr>
        <p:xfrm>
          <a:off x="357850" y="4105731"/>
          <a:ext cx="9190299" cy="1280160"/>
        </p:xfrm>
        <a:graphic>
          <a:graphicData uri="http://schemas.openxmlformats.org/drawingml/2006/table">
            <a:tbl>
              <a:tblPr firstRow="1" bandRow="1">
                <a:tableStyleId>{F5AB1C69-6EDB-4FF4-983F-18BD219EF322}</a:tableStyleId>
              </a:tblPr>
              <a:tblGrid>
                <a:gridCol w="3063433">
                  <a:extLst>
                    <a:ext uri="{9D8B030D-6E8A-4147-A177-3AD203B41FA5}">
                      <a16:colId xmlns:a16="http://schemas.microsoft.com/office/drawing/2014/main" val="21136217"/>
                    </a:ext>
                  </a:extLst>
                </a:gridCol>
                <a:gridCol w="3063433">
                  <a:extLst>
                    <a:ext uri="{9D8B030D-6E8A-4147-A177-3AD203B41FA5}">
                      <a16:colId xmlns:a16="http://schemas.microsoft.com/office/drawing/2014/main" val="2463093309"/>
                    </a:ext>
                  </a:extLst>
                </a:gridCol>
                <a:gridCol w="3063433">
                  <a:extLst>
                    <a:ext uri="{9D8B030D-6E8A-4147-A177-3AD203B41FA5}">
                      <a16:colId xmlns:a16="http://schemas.microsoft.com/office/drawing/2014/main" val="1911817348"/>
                    </a:ext>
                  </a:extLst>
                </a:gridCol>
              </a:tblGrid>
              <a:tr h="370840">
                <a:tc>
                  <a:txBody>
                    <a:bodyPr/>
                    <a:lstStyle/>
                    <a:p>
                      <a:pPr algn="ctr"/>
                      <a:r>
                        <a:rPr lang="de-DE" dirty="0"/>
                        <a:t>„Das gleiche Regel-Spiel-Paket“</a:t>
                      </a:r>
                    </a:p>
                  </a:txBody>
                  <a:tcPr anchor="ctr"/>
                </a:tc>
                <a:tc>
                  <a:txBody>
                    <a:bodyPr/>
                    <a:lstStyle/>
                    <a:p>
                      <a:pPr algn="ctr"/>
                      <a:r>
                        <a:rPr lang="de-DE" dirty="0"/>
                        <a:t>„Einfach Spielen“</a:t>
                      </a:r>
                    </a:p>
                  </a:txBody>
                  <a:tcPr anchor="ctr"/>
                </a:tc>
                <a:tc>
                  <a:txBody>
                    <a:bodyPr/>
                    <a:lstStyle/>
                    <a:p>
                      <a:pPr algn="ctr"/>
                      <a:r>
                        <a:rPr lang="de-DE" dirty="0"/>
                        <a:t>„Das </a:t>
                      </a:r>
                      <a:r>
                        <a:rPr lang="de-DE" dirty="0" err="1"/>
                        <a:t>BaFö</a:t>
                      </a:r>
                      <a:r>
                        <a:rPr lang="de-DE" dirty="0"/>
                        <a:t> – Spielpaket“</a:t>
                      </a:r>
                    </a:p>
                  </a:txBody>
                  <a:tcPr anchor="ctr"/>
                </a:tc>
                <a:extLst>
                  <a:ext uri="{0D108BD9-81ED-4DB2-BD59-A6C34878D82A}">
                    <a16:rowId xmlns:a16="http://schemas.microsoft.com/office/drawing/2014/main" val="3474052591"/>
                  </a:ext>
                </a:extLst>
              </a:tr>
              <a:tr h="370840">
                <a:tc>
                  <a:txBody>
                    <a:bodyPr/>
                    <a:lstStyle/>
                    <a:p>
                      <a:pPr algn="ctr"/>
                      <a:r>
                        <a:rPr lang="de-DE" dirty="0"/>
                        <a:t>Kitas und GS</a:t>
                      </a:r>
                    </a:p>
                  </a:txBody>
                  <a:tcPr anchor="ctr"/>
                </a:tc>
                <a:tc>
                  <a:txBody>
                    <a:bodyPr/>
                    <a:lstStyle/>
                    <a:p>
                      <a:pPr algn="ctr"/>
                      <a:r>
                        <a:rPr lang="de-DE" dirty="0"/>
                        <a:t>GS und </a:t>
                      </a:r>
                    </a:p>
                    <a:p>
                      <a:pPr algn="ctr"/>
                      <a:r>
                        <a:rPr lang="de-DE" dirty="0"/>
                        <a:t>weiterführende Schulen</a:t>
                      </a:r>
                    </a:p>
                  </a:txBody>
                  <a:tcPr anchor="ctr"/>
                </a:tc>
                <a:tc>
                  <a:txBody>
                    <a:bodyPr/>
                    <a:lstStyle/>
                    <a:p>
                      <a:pPr algn="ctr"/>
                      <a:r>
                        <a:rPr lang="de-DE" dirty="0"/>
                        <a:t>Schuleingangsphase</a:t>
                      </a:r>
                    </a:p>
                  </a:txBody>
                  <a:tcPr anchor="ctr"/>
                </a:tc>
                <a:extLst>
                  <a:ext uri="{0D108BD9-81ED-4DB2-BD59-A6C34878D82A}">
                    <a16:rowId xmlns:a16="http://schemas.microsoft.com/office/drawing/2014/main" val="4206911193"/>
                  </a:ext>
                </a:extLst>
              </a:tr>
            </a:tbl>
          </a:graphicData>
        </a:graphic>
      </p:graphicFrame>
      <p:graphicFrame>
        <p:nvGraphicFramePr>
          <p:cNvPr id="5" name="Tabelle 4">
            <a:extLst>
              <a:ext uri="{FF2B5EF4-FFF2-40B4-BE49-F238E27FC236}">
                <a16:creationId xmlns:a16="http://schemas.microsoft.com/office/drawing/2014/main" id="{8131B61F-8EDE-4599-9F1A-847FDDA51B78}"/>
              </a:ext>
            </a:extLst>
          </p:cNvPr>
          <p:cNvGraphicFramePr>
            <a:graphicFrameLocks noGrp="1"/>
          </p:cNvGraphicFramePr>
          <p:nvPr>
            <p:extLst>
              <p:ext uri="{D42A27DB-BD31-4B8C-83A1-F6EECF244321}">
                <p14:modId xmlns:p14="http://schemas.microsoft.com/office/powerpoint/2010/main" val="1101514645"/>
              </p:ext>
            </p:extLst>
          </p:nvPr>
        </p:nvGraphicFramePr>
        <p:xfrm>
          <a:off x="357850" y="1954710"/>
          <a:ext cx="9190299" cy="1010920"/>
        </p:xfrm>
        <a:graphic>
          <a:graphicData uri="http://schemas.openxmlformats.org/drawingml/2006/table">
            <a:tbl>
              <a:tblPr firstRow="1" bandRow="1">
                <a:tableStyleId>{F5AB1C69-6EDB-4FF4-983F-18BD219EF322}</a:tableStyleId>
              </a:tblPr>
              <a:tblGrid>
                <a:gridCol w="3063433">
                  <a:extLst>
                    <a:ext uri="{9D8B030D-6E8A-4147-A177-3AD203B41FA5}">
                      <a16:colId xmlns:a16="http://schemas.microsoft.com/office/drawing/2014/main" val="1538023168"/>
                    </a:ext>
                  </a:extLst>
                </a:gridCol>
                <a:gridCol w="3063433">
                  <a:extLst>
                    <a:ext uri="{9D8B030D-6E8A-4147-A177-3AD203B41FA5}">
                      <a16:colId xmlns:a16="http://schemas.microsoft.com/office/drawing/2014/main" val="2894897434"/>
                    </a:ext>
                  </a:extLst>
                </a:gridCol>
                <a:gridCol w="3063433">
                  <a:extLst>
                    <a:ext uri="{9D8B030D-6E8A-4147-A177-3AD203B41FA5}">
                      <a16:colId xmlns:a16="http://schemas.microsoft.com/office/drawing/2014/main" val="1826102851"/>
                    </a:ext>
                  </a:extLst>
                </a:gridCol>
              </a:tblGrid>
              <a:tr h="370840">
                <a:tc>
                  <a:txBody>
                    <a:bodyPr/>
                    <a:lstStyle/>
                    <a:p>
                      <a:pPr algn="ctr"/>
                      <a:r>
                        <a:rPr lang="de-DE" dirty="0"/>
                        <a:t>Die Felix -Lernspielstunde</a:t>
                      </a:r>
                    </a:p>
                  </a:txBody>
                  <a:tcPr anchor="ctr"/>
                </a:tc>
                <a:tc>
                  <a:txBody>
                    <a:bodyPr/>
                    <a:lstStyle/>
                    <a:p>
                      <a:pPr algn="ctr"/>
                      <a:r>
                        <a:rPr lang="de-DE" dirty="0"/>
                        <a:t>Die Spiele AG</a:t>
                      </a:r>
                    </a:p>
                  </a:txBody>
                  <a:tcPr anchor="ctr"/>
                </a:tc>
                <a:tc>
                  <a:txBody>
                    <a:bodyPr/>
                    <a:lstStyle/>
                    <a:p>
                      <a:pPr algn="ctr"/>
                      <a:r>
                        <a:rPr lang="de-DE" dirty="0"/>
                        <a:t>Spielothek</a:t>
                      </a:r>
                    </a:p>
                  </a:txBody>
                  <a:tcPr anchor="ctr"/>
                </a:tc>
                <a:extLst>
                  <a:ext uri="{0D108BD9-81ED-4DB2-BD59-A6C34878D82A}">
                    <a16:rowId xmlns:a16="http://schemas.microsoft.com/office/drawing/2014/main" val="960212748"/>
                  </a:ext>
                </a:extLst>
              </a:tr>
              <a:tr h="370840">
                <a:tc>
                  <a:txBody>
                    <a:bodyPr/>
                    <a:lstStyle/>
                    <a:p>
                      <a:pPr algn="ctr"/>
                      <a:r>
                        <a:rPr lang="de-DE" dirty="0"/>
                        <a:t>Jahrgang 1 – 4</a:t>
                      </a:r>
                    </a:p>
                    <a:p>
                      <a:pPr algn="ctr"/>
                      <a:r>
                        <a:rPr lang="de-DE" dirty="0"/>
                        <a:t>Jahrgangsübergreifend</a:t>
                      </a:r>
                    </a:p>
                  </a:txBody>
                  <a:tcPr anchor="ctr"/>
                </a:tc>
                <a:tc>
                  <a:txBody>
                    <a:bodyPr/>
                    <a:lstStyle/>
                    <a:p>
                      <a:pPr algn="ctr"/>
                      <a:r>
                        <a:rPr lang="de-DE" dirty="0"/>
                        <a:t>Jahrgang 2 – 4</a:t>
                      </a:r>
                    </a:p>
                    <a:p>
                      <a:pPr algn="ctr"/>
                      <a:r>
                        <a:rPr lang="de-DE" dirty="0"/>
                        <a:t>mit Werkstätten</a:t>
                      </a:r>
                    </a:p>
                  </a:txBody>
                  <a:tcPr anchor="ctr"/>
                </a:tc>
                <a:tc>
                  <a:txBody>
                    <a:bodyPr/>
                    <a:lstStyle/>
                    <a:p>
                      <a:pPr algn="ctr"/>
                      <a:r>
                        <a:rPr lang="de-DE" dirty="0"/>
                        <a:t>Familien</a:t>
                      </a:r>
                    </a:p>
                    <a:p>
                      <a:pPr algn="ctr"/>
                      <a:r>
                        <a:rPr lang="de-DE" dirty="0" err="1"/>
                        <a:t>Pädagog</a:t>
                      </a:r>
                      <a:r>
                        <a:rPr lang="de-DE" dirty="0"/>
                        <a:t>*Innen</a:t>
                      </a:r>
                    </a:p>
                  </a:txBody>
                  <a:tcPr anchor="ctr"/>
                </a:tc>
                <a:extLst>
                  <a:ext uri="{0D108BD9-81ED-4DB2-BD59-A6C34878D82A}">
                    <a16:rowId xmlns:a16="http://schemas.microsoft.com/office/drawing/2014/main" val="678539834"/>
                  </a:ext>
                </a:extLst>
              </a:tr>
            </a:tbl>
          </a:graphicData>
        </a:graphic>
      </p:graphicFrame>
      <p:pic>
        <p:nvPicPr>
          <p:cNvPr id="6" name="Grafik 5" descr="C:\Users\Letmathe-Henkel\AppData\Local\Microsoft\Windows\INetCache\Content.Word\EinFachSpielen_weiß_richtig.png">
            <a:extLst>
              <a:ext uri="{FF2B5EF4-FFF2-40B4-BE49-F238E27FC236}">
                <a16:creationId xmlns:a16="http://schemas.microsoft.com/office/drawing/2014/main" id="{67A5CE8D-F011-4D30-960D-B4A321F064DD}"/>
              </a:ext>
            </a:extLst>
          </p:cNvPr>
          <p:cNvPicPr>
            <a:picLocks noChangeAspect="1"/>
          </p:cNvPicPr>
          <p:nvPr/>
        </p:nvPicPr>
        <p:blipFill>
          <a:blip r:embed="rId2"/>
          <a:stretch>
            <a:fillRect/>
          </a:stretch>
        </p:blipFill>
        <p:spPr bwMode="auto">
          <a:xfrm>
            <a:off x="4098744" y="5385891"/>
            <a:ext cx="1642124" cy="1080000"/>
          </a:xfrm>
          <a:prstGeom prst="rect">
            <a:avLst/>
          </a:prstGeom>
        </p:spPr>
      </p:pic>
      <p:pic>
        <p:nvPicPr>
          <p:cNvPr id="7" name="Grafik 6">
            <a:extLst>
              <a:ext uri="{FF2B5EF4-FFF2-40B4-BE49-F238E27FC236}">
                <a16:creationId xmlns:a16="http://schemas.microsoft.com/office/drawing/2014/main" id="{0B4B7C39-9307-4A70-BAA4-30B5642F9AB4}"/>
              </a:ext>
            </a:extLst>
          </p:cNvPr>
          <p:cNvPicPr>
            <a:picLocks noChangeAspect="1"/>
          </p:cNvPicPr>
          <p:nvPr/>
        </p:nvPicPr>
        <p:blipFill>
          <a:blip r:embed="rId3"/>
          <a:stretch>
            <a:fillRect/>
          </a:stretch>
        </p:blipFill>
        <p:spPr bwMode="auto">
          <a:xfrm>
            <a:off x="1283426" y="2965629"/>
            <a:ext cx="1308874" cy="1080000"/>
          </a:xfrm>
          <a:prstGeom prst="rect">
            <a:avLst/>
          </a:prstGeom>
        </p:spPr>
      </p:pic>
      <p:pic>
        <p:nvPicPr>
          <p:cNvPr id="8" name="Grafik 7" descr="Ein Bild, das Elemente, bedeckt, sitzend, Foto enthält.&#10;&#10;Automatisch generierte Beschreibung">
            <a:extLst>
              <a:ext uri="{FF2B5EF4-FFF2-40B4-BE49-F238E27FC236}">
                <a16:creationId xmlns:a16="http://schemas.microsoft.com/office/drawing/2014/main" id="{966656DD-6882-4396-85BF-A2E39A03E838}"/>
              </a:ext>
            </a:extLst>
          </p:cNvPr>
          <p:cNvPicPr>
            <a:picLocks noChangeAspect="1"/>
          </p:cNvPicPr>
          <p:nvPr/>
        </p:nvPicPr>
        <p:blipFill>
          <a:blip r:embed="rId4"/>
          <a:stretch>
            <a:fillRect/>
          </a:stretch>
        </p:blipFill>
        <p:spPr>
          <a:xfrm>
            <a:off x="1192270" y="5385891"/>
            <a:ext cx="1481377" cy="1080000"/>
          </a:xfrm>
          <a:prstGeom prst="rect">
            <a:avLst/>
          </a:prstGeom>
        </p:spPr>
      </p:pic>
      <p:pic>
        <p:nvPicPr>
          <p:cNvPr id="11" name="Grafik 10" descr="Ein Bild, das drinnen, Regal, sitzend, klein enthält.&#10;&#10;Automatisch generierte Beschreibung">
            <a:extLst>
              <a:ext uri="{FF2B5EF4-FFF2-40B4-BE49-F238E27FC236}">
                <a16:creationId xmlns:a16="http://schemas.microsoft.com/office/drawing/2014/main" id="{3E715E10-9E5F-4300-B5D5-20BC54163E8F}"/>
              </a:ext>
            </a:extLst>
          </p:cNvPr>
          <p:cNvPicPr>
            <a:picLocks noChangeAspect="1"/>
          </p:cNvPicPr>
          <p:nvPr/>
        </p:nvPicPr>
        <p:blipFill>
          <a:blip r:embed="rId5"/>
          <a:stretch>
            <a:fillRect/>
          </a:stretch>
        </p:blipFill>
        <p:spPr>
          <a:xfrm>
            <a:off x="7200901" y="2965629"/>
            <a:ext cx="1421673" cy="1080000"/>
          </a:xfrm>
          <a:prstGeom prst="rect">
            <a:avLst/>
          </a:prstGeom>
        </p:spPr>
      </p:pic>
      <p:pic>
        <p:nvPicPr>
          <p:cNvPr id="13" name="Grafik 12" descr="Ein Bild, das sitzend enthält.&#10;&#10;Automatisch generierte Beschreibung">
            <a:extLst>
              <a:ext uri="{FF2B5EF4-FFF2-40B4-BE49-F238E27FC236}">
                <a16:creationId xmlns:a16="http://schemas.microsoft.com/office/drawing/2014/main" id="{AE97397E-6AE5-41F6-8048-8B698822F3D3}"/>
              </a:ext>
            </a:extLst>
          </p:cNvPr>
          <p:cNvPicPr>
            <a:picLocks noChangeAspect="1"/>
          </p:cNvPicPr>
          <p:nvPr/>
        </p:nvPicPr>
        <p:blipFill>
          <a:blip r:embed="rId6"/>
          <a:stretch>
            <a:fillRect/>
          </a:stretch>
        </p:blipFill>
        <p:spPr>
          <a:xfrm>
            <a:off x="4098744" y="2965629"/>
            <a:ext cx="1503925" cy="1080000"/>
          </a:xfrm>
          <a:prstGeom prst="rect">
            <a:avLst/>
          </a:prstGeom>
        </p:spPr>
      </p:pic>
      <p:pic>
        <p:nvPicPr>
          <p:cNvPr id="15" name="Grafik 14" descr="Ein Bild, das Zeichnung enthält.&#10;&#10;Automatisch generierte Beschreibung">
            <a:extLst>
              <a:ext uri="{FF2B5EF4-FFF2-40B4-BE49-F238E27FC236}">
                <a16:creationId xmlns:a16="http://schemas.microsoft.com/office/drawing/2014/main" id="{0C83FCDB-6FD8-4798-AD90-4CC39A3FC96B}"/>
              </a:ext>
            </a:extLst>
          </p:cNvPr>
          <p:cNvPicPr>
            <a:picLocks noChangeAspect="1"/>
          </p:cNvPicPr>
          <p:nvPr/>
        </p:nvPicPr>
        <p:blipFill>
          <a:blip r:embed="rId7"/>
          <a:stretch>
            <a:fillRect/>
          </a:stretch>
        </p:blipFill>
        <p:spPr>
          <a:xfrm>
            <a:off x="6951737" y="5385891"/>
            <a:ext cx="1920000" cy="1080000"/>
          </a:xfrm>
          <a:prstGeom prst="rect">
            <a:avLst/>
          </a:prstGeom>
        </p:spPr>
      </p:pic>
      <p:sp>
        <p:nvSpPr>
          <p:cNvPr id="3" name="Textfeld 2">
            <a:extLst>
              <a:ext uri="{FF2B5EF4-FFF2-40B4-BE49-F238E27FC236}">
                <a16:creationId xmlns:a16="http://schemas.microsoft.com/office/drawing/2014/main" id="{EFF7ABAD-A09C-4FE6-A0A5-80CF7FF65A12}"/>
              </a:ext>
            </a:extLst>
          </p:cNvPr>
          <p:cNvSpPr txBox="1"/>
          <p:nvPr/>
        </p:nvSpPr>
        <p:spPr>
          <a:xfrm>
            <a:off x="6786873" y="6394604"/>
            <a:ext cx="2249727" cy="276999"/>
          </a:xfrm>
          <a:prstGeom prst="rect">
            <a:avLst/>
          </a:prstGeom>
          <a:noFill/>
        </p:spPr>
        <p:txBody>
          <a:bodyPr wrap="square" rtlCol="0">
            <a:spAutoFit/>
          </a:bodyPr>
          <a:lstStyle/>
          <a:p>
            <a:pPr algn="ctr"/>
            <a:r>
              <a:rPr lang="de-DE" sz="1200" dirty="0"/>
              <a:t>…mit allen Sinnen…</a:t>
            </a:r>
          </a:p>
        </p:txBody>
      </p:sp>
    </p:spTree>
    <p:extLst>
      <p:ext uri="{BB962C8B-B14F-4D97-AF65-F5344CB8AC3E}">
        <p14:creationId xmlns:p14="http://schemas.microsoft.com/office/powerpoint/2010/main" val="3667673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6D25F1-7950-4913-A06C-8F39E06A4B9D}"/>
              </a:ext>
            </a:extLst>
          </p:cNvPr>
          <p:cNvSpPr>
            <a:spLocks noGrp="1"/>
          </p:cNvSpPr>
          <p:nvPr>
            <p:ph type="title"/>
          </p:nvPr>
        </p:nvSpPr>
        <p:spPr>
          <a:xfrm>
            <a:off x="660400" y="609600"/>
            <a:ext cx="8658167" cy="1320800"/>
          </a:xfrm>
        </p:spPr>
        <p:txBody>
          <a:bodyPr>
            <a:normAutofit fontScale="90000"/>
          </a:bodyPr>
          <a:lstStyle/>
          <a:p>
            <a:r>
              <a:rPr lang="de-DE" dirty="0"/>
              <a:t>Jetzt geht es in die Praxis:</a:t>
            </a:r>
            <a:br>
              <a:rPr lang="de-DE" dirty="0"/>
            </a:br>
            <a:r>
              <a:rPr lang="de-DE" dirty="0">
                <a:solidFill>
                  <a:srgbClr val="FF9900"/>
                </a:solidFill>
              </a:rPr>
              <a:t>„Nur mit Begeisterung lernt, lernt </a:t>
            </a:r>
            <a:r>
              <a:rPr lang="de-DE" dirty="0" err="1">
                <a:solidFill>
                  <a:srgbClr val="FF9900"/>
                </a:solidFill>
              </a:rPr>
              <a:t>für´s</a:t>
            </a:r>
            <a:r>
              <a:rPr lang="de-DE" dirty="0">
                <a:solidFill>
                  <a:srgbClr val="FF9900"/>
                </a:solidFill>
              </a:rPr>
              <a:t> Leben. Das spielerische Lernen weckt diese Begeisterung nachhaltig.“</a:t>
            </a:r>
            <a:r>
              <a:rPr lang="de-DE" dirty="0"/>
              <a:t> </a:t>
            </a:r>
            <a:r>
              <a:rPr lang="de-DE" sz="1600" dirty="0">
                <a:solidFill>
                  <a:schemeClr val="tx1"/>
                </a:solidFill>
              </a:rPr>
              <a:t>Dorothea Ruh</a:t>
            </a:r>
            <a:br>
              <a:rPr lang="de-DE" dirty="0"/>
            </a:br>
            <a:br>
              <a:rPr lang="de-DE" dirty="0"/>
            </a:br>
            <a:r>
              <a:rPr lang="de-DE" dirty="0"/>
              <a:t>Mitmachen ist gefragt!</a:t>
            </a:r>
            <a:br>
              <a:rPr lang="de-DE" dirty="0"/>
            </a:br>
            <a:r>
              <a:rPr lang="de-DE" dirty="0"/>
              <a:t>Die Kinder freuen sich auf Sie!</a:t>
            </a:r>
            <a:endParaRPr lang="de-DE" dirty="0">
              <a:solidFill>
                <a:srgbClr val="FF9900"/>
              </a:solidFill>
            </a:endParaRPr>
          </a:p>
        </p:txBody>
      </p:sp>
      <p:graphicFrame>
        <p:nvGraphicFramePr>
          <p:cNvPr id="4" name="Diagramm 3">
            <a:extLst>
              <a:ext uri="{FF2B5EF4-FFF2-40B4-BE49-F238E27FC236}">
                <a16:creationId xmlns:a16="http://schemas.microsoft.com/office/drawing/2014/main" id="{4F1C008B-1232-406B-AA2A-0FE2B5AEFBCD}"/>
              </a:ext>
            </a:extLst>
          </p:cNvPr>
          <p:cNvGraphicFramePr/>
          <p:nvPr>
            <p:extLst>
              <p:ext uri="{D42A27DB-BD31-4B8C-83A1-F6EECF244321}">
                <p14:modId xmlns:p14="http://schemas.microsoft.com/office/powerpoint/2010/main" val="3862531650"/>
              </p:ext>
            </p:extLst>
          </p:nvPr>
        </p:nvGraphicFramePr>
        <p:xfrm>
          <a:off x="4617605" y="4144821"/>
          <a:ext cx="3810233" cy="2312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reihandform: Form 4">
            <a:extLst>
              <a:ext uri="{FF2B5EF4-FFF2-40B4-BE49-F238E27FC236}">
                <a16:creationId xmlns:a16="http://schemas.microsoft.com/office/drawing/2014/main" id="{6BAF4049-77C2-4188-B05C-06A70F731688}"/>
              </a:ext>
            </a:extLst>
          </p:cNvPr>
          <p:cNvSpPr/>
          <p:nvPr/>
        </p:nvSpPr>
        <p:spPr>
          <a:xfrm>
            <a:off x="700922" y="4488180"/>
            <a:ext cx="2519683" cy="1625646"/>
          </a:xfrm>
          <a:custGeom>
            <a:avLst/>
            <a:gdLst>
              <a:gd name="connsiteX0" fmla="*/ 0 w 2552967"/>
              <a:gd name="connsiteY0" fmla="*/ 127648 h 1276483"/>
              <a:gd name="connsiteX1" fmla="*/ 127648 w 2552967"/>
              <a:gd name="connsiteY1" fmla="*/ 0 h 1276483"/>
              <a:gd name="connsiteX2" fmla="*/ 2425319 w 2552967"/>
              <a:gd name="connsiteY2" fmla="*/ 0 h 1276483"/>
              <a:gd name="connsiteX3" fmla="*/ 2552967 w 2552967"/>
              <a:gd name="connsiteY3" fmla="*/ 127648 h 1276483"/>
              <a:gd name="connsiteX4" fmla="*/ 2552967 w 2552967"/>
              <a:gd name="connsiteY4" fmla="*/ 1148835 h 1276483"/>
              <a:gd name="connsiteX5" fmla="*/ 2425319 w 2552967"/>
              <a:gd name="connsiteY5" fmla="*/ 1276483 h 1276483"/>
              <a:gd name="connsiteX6" fmla="*/ 127648 w 2552967"/>
              <a:gd name="connsiteY6" fmla="*/ 1276483 h 1276483"/>
              <a:gd name="connsiteX7" fmla="*/ 0 w 2552967"/>
              <a:gd name="connsiteY7" fmla="*/ 1148835 h 1276483"/>
              <a:gd name="connsiteX8" fmla="*/ 0 w 2552967"/>
              <a:gd name="connsiteY8" fmla="*/ 127648 h 127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967" h="1276483">
                <a:moveTo>
                  <a:pt x="0" y="127648"/>
                </a:moveTo>
                <a:cubicBezTo>
                  <a:pt x="0" y="57150"/>
                  <a:pt x="57150" y="0"/>
                  <a:pt x="127648" y="0"/>
                </a:cubicBezTo>
                <a:lnTo>
                  <a:pt x="2425319" y="0"/>
                </a:lnTo>
                <a:cubicBezTo>
                  <a:pt x="2495817" y="0"/>
                  <a:pt x="2552967" y="57150"/>
                  <a:pt x="2552967" y="127648"/>
                </a:cubicBezTo>
                <a:lnTo>
                  <a:pt x="2552967" y="1148835"/>
                </a:lnTo>
                <a:cubicBezTo>
                  <a:pt x="2552967" y="1219333"/>
                  <a:pt x="2495817" y="1276483"/>
                  <a:pt x="2425319" y="1276483"/>
                </a:cubicBezTo>
                <a:lnTo>
                  <a:pt x="127648" y="1276483"/>
                </a:lnTo>
                <a:cubicBezTo>
                  <a:pt x="57150" y="1276483"/>
                  <a:pt x="0" y="1219333"/>
                  <a:pt x="0" y="1148835"/>
                </a:cubicBezTo>
                <a:lnTo>
                  <a:pt x="0" y="127648"/>
                </a:lnTo>
                <a:close/>
              </a:path>
            </a:pathLst>
          </a:custGeom>
          <a:gradFill flip="none" rotWithShape="1">
            <a:gsLst>
              <a:gs pos="4000">
                <a:schemeClr val="accent4">
                  <a:lumMod val="0"/>
                  <a:lumOff val="100000"/>
                </a:schemeClr>
              </a:gs>
              <a:gs pos="36000">
                <a:schemeClr val="accent4">
                  <a:lumMod val="100000"/>
                </a:schemeClr>
              </a:gs>
            </a:gsLst>
            <a:path path="circle">
              <a:fillToRect l="100000" b="100000"/>
            </a:path>
            <a:tileRect t="-100000" r="-10000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107" tIns="67867" rIns="83107" bIns="67867" numCol="1" spcCol="1270" anchor="ctr" anchorCtr="0">
            <a:noAutofit/>
          </a:bodyPr>
          <a:lstStyle/>
          <a:p>
            <a:pPr lvl="0" algn="ctr" defTabSz="1066800">
              <a:lnSpc>
                <a:spcPct val="90000"/>
              </a:lnSpc>
              <a:spcBef>
                <a:spcPct val="0"/>
              </a:spcBef>
              <a:spcAft>
                <a:spcPct val="35000"/>
              </a:spcAft>
            </a:pPr>
            <a:r>
              <a:rPr lang="de-DE" sz="2000" b="1" dirty="0"/>
              <a:t>Folgende Stationen in 3 Räumen können Sie zum Mitmachen besuchen:</a:t>
            </a:r>
            <a:endParaRPr lang="de-DE" sz="2000" b="1" kern="1200" dirty="0"/>
          </a:p>
        </p:txBody>
      </p:sp>
      <p:sp>
        <p:nvSpPr>
          <p:cNvPr id="3" name="Textfeld 2">
            <a:extLst>
              <a:ext uri="{FF2B5EF4-FFF2-40B4-BE49-F238E27FC236}">
                <a16:creationId xmlns:a16="http://schemas.microsoft.com/office/drawing/2014/main" id="{08F98F12-6D3C-4EF1-9D61-E6D1089287CF}"/>
              </a:ext>
            </a:extLst>
          </p:cNvPr>
          <p:cNvSpPr txBox="1"/>
          <p:nvPr/>
        </p:nvSpPr>
        <p:spPr>
          <a:xfrm>
            <a:off x="4183265" y="5403452"/>
            <a:ext cx="434340" cy="830997"/>
          </a:xfrm>
          <a:prstGeom prst="rect">
            <a:avLst/>
          </a:prstGeom>
          <a:noFill/>
          <a:ln w="28575">
            <a:solidFill>
              <a:schemeClr val="accent4"/>
            </a:solidFill>
          </a:ln>
        </p:spPr>
        <p:txBody>
          <a:bodyPr wrap="square" rtlCol="0">
            <a:spAutoFit/>
          </a:bodyPr>
          <a:lstStyle/>
          <a:p>
            <a:r>
              <a:rPr lang="de-DE" sz="4800" dirty="0"/>
              <a:t>3</a:t>
            </a:r>
          </a:p>
        </p:txBody>
      </p:sp>
      <p:sp>
        <p:nvSpPr>
          <p:cNvPr id="6" name="Textfeld 5">
            <a:extLst>
              <a:ext uri="{FF2B5EF4-FFF2-40B4-BE49-F238E27FC236}">
                <a16:creationId xmlns:a16="http://schemas.microsoft.com/office/drawing/2014/main" id="{79ACBAAC-CFD8-4A49-BFFF-865505AFF936}"/>
              </a:ext>
            </a:extLst>
          </p:cNvPr>
          <p:cNvSpPr txBox="1"/>
          <p:nvPr/>
        </p:nvSpPr>
        <p:spPr>
          <a:xfrm>
            <a:off x="8420218" y="4358639"/>
            <a:ext cx="434340" cy="830997"/>
          </a:xfrm>
          <a:prstGeom prst="rect">
            <a:avLst/>
          </a:prstGeom>
          <a:noFill/>
          <a:ln w="28575">
            <a:solidFill>
              <a:schemeClr val="accent4"/>
            </a:solidFill>
          </a:ln>
        </p:spPr>
        <p:txBody>
          <a:bodyPr wrap="square" rtlCol="0">
            <a:spAutoFit/>
          </a:bodyPr>
          <a:lstStyle/>
          <a:p>
            <a:r>
              <a:rPr lang="de-DE" sz="4800" dirty="0"/>
              <a:t>2</a:t>
            </a:r>
          </a:p>
        </p:txBody>
      </p:sp>
      <p:sp>
        <p:nvSpPr>
          <p:cNvPr id="7" name="Textfeld 6">
            <a:extLst>
              <a:ext uri="{FF2B5EF4-FFF2-40B4-BE49-F238E27FC236}">
                <a16:creationId xmlns:a16="http://schemas.microsoft.com/office/drawing/2014/main" id="{57C27828-0953-4C57-984C-307DF3CE24D3}"/>
              </a:ext>
            </a:extLst>
          </p:cNvPr>
          <p:cNvSpPr txBox="1"/>
          <p:nvPr/>
        </p:nvSpPr>
        <p:spPr>
          <a:xfrm>
            <a:off x="4183265" y="4358638"/>
            <a:ext cx="434340" cy="830997"/>
          </a:xfrm>
          <a:prstGeom prst="rect">
            <a:avLst/>
          </a:prstGeom>
          <a:noFill/>
          <a:ln w="28575">
            <a:solidFill>
              <a:schemeClr val="accent4"/>
            </a:solidFill>
          </a:ln>
        </p:spPr>
        <p:txBody>
          <a:bodyPr wrap="square" rtlCol="0">
            <a:spAutoFit/>
          </a:bodyPr>
          <a:lstStyle/>
          <a:p>
            <a:r>
              <a:rPr lang="de-DE" sz="4800" dirty="0"/>
              <a:t>1</a:t>
            </a:r>
          </a:p>
        </p:txBody>
      </p:sp>
      <p:sp>
        <p:nvSpPr>
          <p:cNvPr id="8" name="Textfeld 7">
            <a:extLst>
              <a:ext uri="{FF2B5EF4-FFF2-40B4-BE49-F238E27FC236}">
                <a16:creationId xmlns:a16="http://schemas.microsoft.com/office/drawing/2014/main" id="{3284553E-0FD6-42F2-AFDD-429643493A30}"/>
              </a:ext>
            </a:extLst>
          </p:cNvPr>
          <p:cNvSpPr txBox="1"/>
          <p:nvPr/>
        </p:nvSpPr>
        <p:spPr>
          <a:xfrm>
            <a:off x="8434765" y="5557340"/>
            <a:ext cx="1048787" cy="523220"/>
          </a:xfrm>
          <a:prstGeom prst="rect">
            <a:avLst/>
          </a:prstGeom>
          <a:noFill/>
          <a:ln w="28575">
            <a:solidFill>
              <a:schemeClr val="accent4"/>
            </a:solidFill>
          </a:ln>
        </p:spPr>
        <p:txBody>
          <a:bodyPr wrap="square" rtlCol="0">
            <a:spAutoFit/>
          </a:bodyPr>
          <a:lstStyle/>
          <a:p>
            <a:r>
              <a:rPr lang="de-DE" sz="2800" dirty="0"/>
              <a:t>Halle</a:t>
            </a:r>
          </a:p>
        </p:txBody>
      </p:sp>
    </p:spTree>
    <p:extLst>
      <p:ext uri="{BB962C8B-B14F-4D97-AF65-F5344CB8AC3E}">
        <p14:creationId xmlns:p14="http://schemas.microsoft.com/office/powerpoint/2010/main" val="3226341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BA944D85-77CA-4BF9-9456-D2B774B63B81}"/>
              </a:ext>
            </a:extLst>
          </p:cNvPr>
          <p:cNvSpPr txBox="1"/>
          <p:nvPr/>
        </p:nvSpPr>
        <p:spPr>
          <a:xfrm>
            <a:off x="1182848" y="662730"/>
            <a:ext cx="6865982" cy="2585323"/>
          </a:xfrm>
          <a:prstGeom prst="rect">
            <a:avLst/>
          </a:prstGeom>
          <a:noFill/>
        </p:spPr>
        <p:txBody>
          <a:bodyPr wrap="none" rtlCol="0">
            <a:spAutoFit/>
          </a:bodyPr>
          <a:lstStyle/>
          <a:p>
            <a:pPr lvl="0"/>
            <a:r>
              <a:rPr lang="de-DE" b="1" dirty="0">
                <a:latin typeface="Arial" panose="020B0604020202020204" pitchFamily="34" charset="0"/>
              </a:rPr>
              <a:t>TRAUM-UND-WIRKLICHKEITS-GEDICHT </a:t>
            </a:r>
          </a:p>
          <a:p>
            <a:pPr lvl="0"/>
            <a:r>
              <a:rPr lang="de-DE" dirty="0">
                <a:latin typeface="Arial" panose="020B0604020202020204" pitchFamily="34" charset="0"/>
              </a:rPr>
              <a:t>Wir träumten von einem außergewöhnlichen Raum in der Schule </a:t>
            </a:r>
          </a:p>
          <a:p>
            <a:pPr lvl="0"/>
            <a:r>
              <a:rPr lang="de-DE" dirty="0">
                <a:latin typeface="Arial" panose="020B0604020202020204" pitchFamily="34" charset="0"/>
              </a:rPr>
              <a:t>und bekamen viele Spiele. </a:t>
            </a:r>
          </a:p>
          <a:p>
            <a:pPr lvl="0"/>
            <a:r>
              <a:rPr lang="de-DE" dirty="0">
                <a:latin typeface="Arial" panose="020B0604020202020204" pitchFamily="34" charset="0"/>
              </a:rPr>
              <a:t>Wir träumten von Experimenten </a:t>
            </a:r>
          </a:p>
          <a:p>
            <a:pPr lvl="0"/>
            <a:r>
              <a:rPr lang="de-DE" dirty="0">
                <a:latin typeface="Arial" panose="020B0604020202020204" pitchFamily="34" charset="0"/>
              </a:rPr>
              <a:t>und bekamen Lego. </a:t>
            </a:r>
          </a:p>
          <a:p>
            <a:pPr lvl="0"/>
            <a:r>
              <a:rPr lang="de-DE" dirty="0">
                <a:latin typeface="Arial" panose="020B0604020202020204" pitchFamily="34" charset="0"/>
              </a:rPr>
              <a:t>Wir träumten von einer Lego-Ecke </a:t>
            </a:r>
          </a:p>
          <a:p>
            <a:pPr lvl="0"/>
            <a:r>
              <a:rPr lang="de-DE" dirty="0">
                <a:latin typeface="Arial" panose="020B0604020202020204" pitchFamily="34" charset="0"/>
              </a:rPr>
              <a:t>und bekamen den Felixraum. </a:t>
            </a:r>
          </a:p>
          <a:p>
            <a:pPr lvl="0"/>
            <a:r>
              <a:rPr lang="de-DE" i="1" dirty="0">
                <a:latin typeface="Arial" panose="020B0604020202020204" pitchFamily="34" charset="0"/>
              </a:rPr>
              <a:t>Von Mirko und Lennart </a:t>
            </a:r>
            <a:endParaRPr lang="de-DE" dirty="0"/>
          </a:p>
          <a:p>
            <a:endParaRPr lang="de-DE" dirty="0"/>
          </a:p>
        </p:txBody>
      </p:sp>
      <p:sp>
        <p:nvSpPr>
          <p:cNvPr id="7" name="Textfeld 6">
            <a:extLst>
              <a:ext uri="{FF2B5EF4-FFF2-40B4-BE49-F238E27FC236}">
                <a16:creationId xmlns:a16="http://schemas.microsoft.com/office/drawing/2014/main" id="{9C251704-4F07-481A-BAD8-8EDF295BC708}"/>
              </a:ext>
            </a:extLst>
          </p:cNvPr>
          <p:cNvSpPr txBox="1"/>
          <p:nvPr/>
        </p:nvSpPr>
        <p:spPr>
          <a:xfrm>
            <a:off x="1182848" y="3984771"/>
            <a:ext cx="6006773" cy="2862322"/>
          </a:xfrm>
          <a:prstGeom prst="rect">
            <a:avLst/>
          </a:prstGeom>
          <a:noFill/>
        </p:spPr>
        <p:txBody>
          <a:bodyPr wrap="none" rtlCol="0">
            <a:spAutoFit/>
          </a:bodyPr>
          <a:lstStyle/>
          <a:p>
            <a:pPr lvl="0"/>
            <a:r>
              <a:rPr lang="de-DE" b="1" dirty="0">
                <a:latin typeface="Arial" panose="020B0604020202020204" pitchFamily="34" charset="0"/>
              </a:rPr>
              <a:t>SINNESGARTEN </a:t>
            </a:r>
            <a:endParaRPr lang="de-DE" dirty="0">
              <a:latin typeface="Arial" panose="020B0604020202020204" pitchFamily="34" charset="0"/>
            </a:endParaRPr>
          </a:p>
          <a:p>
            <a:pPr lvl="0"/>
            <a:r>
              <a:rPr lang="de-DE" dirty="0">
                <a:latin typeface="Arial" panose="020B0604020202020204" pitchFamily="34" charset="0"/>
              </a:rPr>
              <a:t>Wer nie </a:t>
            </a:r>
          </a:p>
          <a:p>
            <a:pPr lvl="0"/>
            <a:r>
              <a:rPr lang="de-DE" dirty="0">
                <a:latin typeface="Arial" panose="020B0604020202020204" pitchFamily="34" charset="0"/>
              </a:rPr>
              <a:t>die Vielfalt der Spiele gesehen hat, </a:t>
            </a:r>
          </a:p>
          <a:p>
            <a:pPr lvl="0"/>
            <a:r>
              <a:rPr lang="de-DE" dirty="0">
                <a:latin typeface="Arial" panose="020B0604020202020204" pitchFamily="34" charset="0"/>
              </a:rPr>
              <a:t>das Kinderlachen gehört hat, </a:t>
            </a:r>
          </a:p>
          <a:p>
            <a:pPr lvl="0"/>
            <a:r>
              <a:rPr lang="de-DE" dirty="0">
                <a:latin typeface="Arial" panose="020B0604020202020204" pitchFamily="34" charset="0"/>
              </a:rPr>
              <a:t>den Geschmack des Sieges beim Spiel geschmeckt hat, </a:t>
            </a:r>
          </a:p>
          <a:p>
            <a:pPr lvl="0"/>
            <a:r>
              <a:rPr lang="de-DE" dirty="0">
                <a:latin typeface="Arial" panose="020B0604020202020204" pitchFamily="34" charset="0"/>
              </a:rPr>
              <a:t>den Duft von begeisterten Kindern eingeatmet hat, </a:t>
            </a:r>
          </a:p>
          <a:p>
            <a:pPr lvl="0"/>
            <a:r>
              <a:rPr lang="de-DE" dirty="0">
                <a:latin typeface="Arial" panose="020B0604020202020204" pitchFamily="34" charset="0"/>
              </a:rPr>
              <a:t>und die Freude am Gewinnen gespürt hat, </a:t>
            </a:r>
          </a:p>
          <a:p>
            <a:pPr lvl="0"/>
            <a:r>
              <a:rPr lang="de-DE" dirty="0">
                <a:latin typeface="Arial" panose="020B0604020202020204" pitchFamily="34" charset="0"/>
              </a:rPr>
              <a:t>der hat noch nie den Felixraum besucht. </a:t>
            </a:r>
          </a:p>
          <a:p>
            <a:pPr lvl="0"/>
            <a:r>
              <a:rPr lang="de-DE" i="1" dirty="0">
                <a:latin typeface="Arial" panose="020B0604020202020204" pitchFamily="34" charset="0"/>
              </a:rPr>
              <a:t>Von Medina und Lara </a:t>
            </a:r>
            <a:endParaRPr lang="de-DE" dirty="0"/>
          </a:p>
          <a:p>
            <a:endParaRPr lang="de-DE" dirty="0"/>
          </a:p>
        </p:txBody>
      </p:sp>
      <p:sp>
        <p:nvSpPr>
          <p:cNvPr id="8" name="Textfeld 7">
            <a:extLst>
              <a:ext uri="{FF2B5EF4-FFF2-40B4-BE49-F238E27FC236}">
                <a16:creationId xmlns:a16="http://schemas.microsoft.com/office/drawing/2014/main" id="{3DEE7C6E-3C1D-4562-80F9-CB68D98A5FEA}"/>
              </a:ext>
            </a:extLst>
          </p:cNvPr>
          <p:cNvSpPr txBox="1"/>
          <p:nvPr/>
        </p:nvSpPr>
        <p:spPr>
          <a:xfrm>
            <a:off x="4953001" y="3248053"/>
            <a:ext cx="4401132" cy="923330"/>
          </a:xfrm>
          <a:prstGeom prst="rect">
            <a:avLst/>
          </a:prstGeom>
          <a:noFill/>
        </p:spPr>
        <p:txBody>
          <a:bodyPr wrap="square" rtlCol="0">
            <a:spAutoFit/>
          </a:bodyPr>
          <a:lstStyle/>
          <a:p>
            <a:r>
              <a:rPr lang="de-DE" b="1" dirty="0">
                <a:latin typeface="Arial" panose="020B0604020202020204" pitchFamily="34" charset="0"/>
              </a:rPr>
              <a:t>Produkte aus der „Dichter-Werkstatt“ Klasse 4b, </a:t>
            </a:r>
            <a:r>
              <a:rPr lang="de-DE" b="1" dirty="0" err="1">
                <a:latin typeface="Arial" panose="020B0604020202020204" pitchFamily="34" charset="0"/>
              </a:rPr>
              <a:t>Rußheideschule</a:t>
            </a:r>
            <a:endParaRPr lang="de-DE" dirty="0"/>
          </a:p>
          <a:p>
            <a:endParaRPr lang="de-DE" dirty="0"/>
          </a:p>
        </p:txBody>
      </p:sp>
    </p:spTree>
    <p:extLst>
      <p:ext uri="{BB962C8B-B14F-4D97-AF65-F5344CB8AC3E}">
        <p14:creationId xmlns:p14="http://schemas.microsoft.com/office/powerpoint/2010/main" val="299944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75A5DB5-15AB-4F15-8AA3-76570BEED0C2}"/>
              </a:ext>
            </a:extLst>
          </p:cNvPr>
          <p:cNvPicPr>
            <a:picLocks noChangeAspect="1"/>
          </p:cNvPicPr>
          <p:nvPr/>
        </p:nvPicPr>
        <p:blipFill>
          <a:blip r:embed="rId2"/>
          <a:stretch>
            <a:fillRect/>
          </a:stretch>
        </p:blipFill>
        <p:spPr>
          <a:xfrm rot="5400000">
            <a:off x="5538000" y="-409600"/>
            <a:ext cx="3510000" cy="4680000"/>
          </a:xfrm>
          <a:prstGeom prst="rect">
            <a:avLst/>
          </a:prstGeom>
        </p:spPr>
      </p:pic>
      <p:sp>
        <p:nvSpPr>
          <p:cNvPr id="2" name="Titel 1">
            <a:extLst>
              <a:ext uri="{FF2B5EF4-FFF2-40B4-BE49-F238E27FC236}">
                <a16:creationId xmlns:a16="http://schemas.microsoft.com/office/drawing/2014/main" id="{5902734A-B4E6-4F7E-B184-87198DB381E4}"/>
              </a:ext>
            </a:extLst>
          </p:cNvPr>
          <p:cNvSpPr>
            <a:spLocks noGrp="1"/>
          </p:cNvSpPr>
          <p:nvPr>
            <p:ph type="title"/>
          </p:nvPr>
        </p:nvSpPr>
        <p:spPr/>
        <p:txBody>
          <a:bodyPr>
            <a:normAutofit/>
          </a:bodyPr>
          <a:lstStyle/>
          <a:p>
            <a:r>
              <a:rPr lang="de-DE" sz="4300" dirty="0"/>
              <a:t>Fazit:</a:t>
            </a:r>
          </a:p>
        </p:txBody>
      </p:sp>
      <p:sp>
        <p:nvSpPr>
          <p:cNvPr id="6" name="Rechteck 5">
            <a:extLst>
              <a:ext uri="{FF2B5EF4-FFF2-40B4-BE49-F238E27FC236}">
                <a16:creationId xmlns:a16="http://schemas.microsoft.com/office/drawing/2014/main" id="{9204B82C-2C2C-4BF3-ABF7-9ADFCF36B343}"/>
              </a:ext>
            </a:extLst>
          </p:cNvPr>
          <p:cNvSpPr/>
          <p:nvPr/>
        </p:nvSpPr>
        <p:spPr>
          <a:xfrm>
            <a:off x="164870" y="2115740"/>
            <a:ext cx="4581648" cy="1908215"/>
          </a:xfrm>
          <a:prstGeom prst="rect">
            <a:avLst/>
          </a:prstGeom>
        </p:spPr>
        <p:txBody>
          <a:bodyPr wrap="square">
            <a:spAutoFit/>
          </a:bodyPr>
          <a:lstStyle/>
          <a:p>
            <a:pPr lvl="0" algn="ctr"/>
            <a:r>
              <a:rPr lang="de-DE" sz="3600" i="1" dirty="0">
                <a:solidFill>
                  <a:srgbClr val="FF9900"/>
                </a:solidFill>
              </a:rPr>
              <a:t>„Die Regeln des Spiels sind die Regeln des Lebens“ </a:t>
            </a:r>
            <a:r>
              <a:rPr lang="de-DE" sz="1000" i="1" dirty="0"/>
              <a:t>Dorothea Ruh</a:t>
            </a:r>
            <a:endParaRPr lang="de-DE" sz="1000" i="1" dirty="0">
              <a:ea typeface="Calibri"/>
              <a:cs typeface="Times New Roman"/>
            </a:endParaRPr>
          </a:p>
        </p:txBody>
      </p:sp>
      <p:sp>
        <p:nvSpPr>
          <p:cNvPr id="7" name="Inhaltsplatzhalter 2">
            <a:extLst>
              <a:ext uri="{FF2B5EF4-FFF2-40B4-BE49-F238E27FC236}">
                <a16:creationId xmlns:a16="http://schemas.microsoft.com/office/drawing/2014/main" id="{BB2BDBF7-D80C-4DF7-A242-016CC44C855A}"/>
              </a:ext>
            </a:extLst>
          </p:cNvPr>
          <p:cNvSpPr txBox="1">
            <a:spLocks/>
          </p:cNvSpPr>
          <p:nvPr/>
        </p:nvSpPr>
        <p:spPr>
          <a:xfrm>
            <a:off x="841316" y="4790884"/>
            <a:ext cx="8585201" cy="18917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de-DE" sz="3600" i="1" dirty="0">
                <a:solidFill>
                  <a:srgbClr val="000000"/>
                </a:solidFill>
              </a:rPr>
              <a:t>Kinder spielen nicht um zu lernen,</a:t>
            </a:r>
          </a:p>
          <a:p>
            <a:pPr marL="0" indent="0" algn="r">
              <a:buFont typeface="Wingdings 3" charset="2"/>
              <a:buNone/>
            </a:pPr>
            <a:r>
              <a:rPr lang="de-DE" sz="3600" i="1" dirty="0">
                <a:solidFill>
                  <a:srgbClr val="000000"/>
                </a:solidFill>
              </a:rPr>
              <a:t>aber sie lernen beim Spielen. </a:t>
            </a:r>
          </a:p>
          <a:p>
            <a:pPr marL="0" indent="0" algn="ctr">
              <a:buFont typeface="Wingdings 3" charset="2"/>
              <a:buNone/>
            </a:pPr>
            <a:r>
              <a:rPr lang="de-DE" sz="1000" dirty="0">
                <a:solidFill>
                  <a:srgbClr val="000000"/>
                </a:solidFill>
              </a:rPr>
              <a:t>(Aus: Anja Wrede, Spielen - Lernen - Wachsen. HABA, Bad Rodach [o.J.])</a:t>
            </a:r>
          </a:p>
        </p:txBody>
      </p:sp>
      <p:sp>
        <p:nvSpPr>
          <p:cNvPr id="4" name="Textfeld 3">
            <a:extLst>
              <a:ext uri="{FF2B5EF4-FFF2-40B4-BE49-F238E27FC236}">
                <a16:creationId xmlns:a16="http://schemas.microsoft.com/office/drawing/2014/main" id="{FA5D43CD-7FCB-4B64-A238-993417716AA7}"/>
              </a:ext>
            </a:extLst>
          </p:cNvPr>
          <p:cNvSpPr txBox="1"/>
          <p:nvPr/>
        </p:nvSpPr>
        <p:spPr>
          <a:xfrm>
            <a:off x="5647662" y="3685400"/>
            <a:ext cx="3778855" cy="369332"/>
          </a:xfrm>
          <a:prstGeom prst="rect">
            <a:avLst/>
          </a:prstGeom>
          <a:noFill/>
        </p:spPr>
        <p:txBody>
          <a:bodyPr wrap="none" rtlCol="0">
            <a:spAutoFit/>
          </a:bodyPr>
          <a:lstStyle/>
          <a:p>
            <a:r>
              <a:rPr lang="de-DE" dirty="0"/>
              <a:t>Spieleentwickler Robin (3. Klasse)</a:t>
            </a:r>
          </a:p>
        </p:txBody>
      </p:sp>
    </p:spTree>
    <p:extLst>
      <p:ext uri="{BB962C8B-B14F-4D97-AF65-F5344CB8AC3E}">
        <p14:creationId xmlns:p14="http://schemas.microsoft.com/office/powerpoint/2010/main" val="58647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786272-7652-497A-B4DA-D921984BC42F}"/>
              </a:ext>
            </a:extLst>
          </p:cNvPr>
          <p:cNvSpPr>
            <a:spLocks noGrp="1"/>
          </p:cNvSpPr>
          <p:nvPr>
            <p:ph type="title"/>
          </p:nvPr>
        </p:nvSpPr>
        <p:spPr>
          <a:xfrm>
            <a:off x="660400" y="609600"/>
            <a:ext cx="8590280" cy="1320800"/>
          </a:xfrm>
        </p:spPr>
        <p:txBody>
          <a:bodyPr>
            <a:normAutofit fontScale="90000"/>
          </a:bodyPr>
          <a:lstStyle/>
          <a:p>
            <a:r>
              <a:rPr lang="de-DE" sz="4200" dirty="0"/>
              <a:t>Fragerunde </a:t>
            </a:r>
            <a:r>
              <a:rPr lang="de-DE" sz="4200" dirty="0">
                <a:solidFill>
                  <a:srgbClr val="FF9900"/>
                </a:solidFill>
              </a:rPr>
              <a:t>zu „Lernen durch Spielen“</a:t>
            </a:r>
          </a:p>
        </p:txBody>
      </p:sp>
      <p:sp>
        <p:nvSpPr>
          <p:cNvPr id="3" name="Inhaltsplatzhalter 2">
            <a:extLst>
              <a:ext uri="{FF2B5EF4-FFF2-40B4-BE49-F238E27FC236}">
                <a16:creationId xmlns:a16="http://schemas.microsoft.com/office/drawing/2014/main" id="{753F37BF-92CD-4AEE-BAF9-CC48BC79DC6C}"/>
              </a:ext>
            </a:extLst>
          </p:cNvPr>
          <p:cNvSpPr>
            <a:spLocks noGrp="1"/>
          </p:cNvSpPr>
          <p:nvPr>
            <p:ph idx="1"/>
          </p:nvPr>
        </p:nvSpPr>
        <p:spPr/>
        <p:txBody>
          <a:bodyPr>
            <a:normAutofit fontScale="92500" lnSpcReduction="20000"/>
          </a:bodyPr>
          <a:lstStyle/>
          <a:p>
            <a:pPr marL="0" indent="0">
              <a:buNone/>
            </a:pPr>
            <a:r>
              <a:rPr lang="de-DE" sz="4200" dirty="0">
                <a:solidFill>
                  <a:schemeClr val="accent1"/>
                </a:solidFill>
                <a:latin typeface="+mj-lt"/>
                <a:ea typeface="+mj-ea"/>
                <a:cs typeface="+mj-cs"/>
              </a:rPr>
              <a:t>Notwendigkeiten</a:t>
            </a:r>
          </a:p>
          <a:p>
            <a:r>
              <a:rPr lang="de-DE" dirty="0"/>
              <a:t>Schaffung eines festen Spiel-Angebotes</a:t>
            </a:r>
          </a:p>
          <a:p>
            <a:pPr lvl="1"/>
            <a:r>
              <a:rPr lang="de-DE" dirty="0"/>
              <a:t>1. + 2. Schuljahr: 5 Stunden pro Woche</a:t>
            </a:r>
          </a:p>
          <a:p>
            <a:pPr lvl="1"/>
            <a:r>
              <a:rPr lang="de-DE" dirty="0"/>
              <a:t>3. + 4. Schuljahr: 3 Stunden pro Woche</a:t>
            </a:r>
          </a:p>
          <a:p>
            <a:r>
              <a:rPr lang="de-DE" dirty="0"/>
              <a:t>Einrichtung eines Spiel-Zimmers</a:t>
            </a:r>
          </a:p>
          <a:p>
            <a:endParaRPr lang="de-DE" dirty="0"/>
          </a:p>
          <a:p>
            <a:pPr marL="0" indent="0">
              <a:buNone/>
            </a:pPr>
            <a:r>
              <a:rPr lang="de-DE" sz="4200" dirty="0">
                <a:solidFill>
                  <a:srgbClr val="FF9900"/>
                </a:solidFill>
              </a:rPr>
              <a:t>Schenken wir Kindern die Bildung, die sie für ihre Zukunft benötigen!</a:t>
            </a:r>
          </a:p>
        </p:txBody>
      </p:sp>
      <p:pic>
        <p:nvPicPr>
          <p:cNvPr id="5" name="Grafik 4" descr="Kopf mit Zahnrädern">
            <a:extLst>
              <a:ext uri="{FF2B5EF4-FFF2-40B4-BE49-F238E27FC236}">
                <a16:creationId xmlns:a16="http://schemas.microsoft.com/office/drawing/2014/main" id="{3D619801-A64B-4E52-A6BD-DA238D3844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56120" y="4126377"/>
            <a:ext cx="1798320" cy="1798320"/>
          </a:xfrm>
          <a:prstGeom prst="rect">
            <a:avLst/>
          </a:prstGeom>
        </p:spPr>
      </p:pic>
    </p:spTree>
    <p:extLst>
      <p:ext uri="{BB962C8B-B14F-4D97-AF65-F5344CB8AC3E}">
        <p14:creationId xmlns:p14="http://schemas.microsoft.com/office/powerpoint/2010/main" val="232632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 name="Tabelle 77">
            <a:extLst>
              <a:ext uri="{FF2B5EF4-FFF2-40B4-BE49-F238E27FC236}">
                <a16:creationId xmlns:a16="http://schemas.microsoft.com/office/drawing/2014/main" id="{A1AB736E-0944-423E-A8A2-C09161B344DC}"/>
              </a:ext>
            </a:extLst>
          </p:cNvPr>
          <p:cNvGraphicFramePr>
            <a:graphicFrameLocks noGrp="1"/>
          </p:cNvGraphicFramePr>
          <p:nvPr>
            <p:extLst>
              <p:ext uri="{D42A27DB-BD31-4B8C-83A1-F6EECF244321}">
                <p14:modId xmlns:p14="http://schemas.microsoft.com/office/powerpoint/2010/main" val="2176116923"/>
              </p:ext>
            </p:extLst>
          </p:nvPr>
        </p:nvGraphicFramePr>
        <p:xfrm>
          <a:off x="269519" y="486552"/>
          <a:ext cx="9302744" cy="4937760"/>
        </p:xfrm>
        <a:graphic>
          <a:graphicData uri="http://schemas.openxmlformats.org/drawingml/2006/table">
            <a:tbl>
              <a:tblPr firstRow="1" bandRow="1">
                <a:tableStyleId>{5C22544A-7EE6-4342-B048-85BDC9FD1C3A}</a:tableStyleId>
              </a:tblPr>
              <a:tblGrid>
                <a:gridCol w="4651372">
                  <a:extLst>
                    <a:ext uri="{9D8B030D-6E8A-4147-A177-3AD203B41FA5}">
                      <a16:colId xmlns:a16="http://schemas.microsoft.com/office/drawing/2014/main" val="635359291"/>
                    </a:ext>
                  </a:extLst>
                </a:gridCol>
                <a:gridCol w="4651372">
                  <a:extLst>
                    <a:ext uri="{9D8B030D-6E8A-4147-A177-3AD203B41FA5}">
                      <a16:colId xmlns:a16="http://schemas.microsoft.com/office/drawing/2014/main" val="3982112942"/>
                    </a:ext>
                  </a:extLst>
                </a:gridCol>
              </a:tblGrid>
              <a:tr h="370840">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de-DE" sz="2000" b="0" kern="1200" dirty="0">
                        <a:solidFill>
                          <a:schemeClr val="tx1"/>
                        </a:solidFill>
                        <a:latin typeface="Trebuchet MS (Textkörper)"/>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de-DE" sz="4400" b="0" kern="1200" dirty="0">
                          <a:solidFill>
                            <a:schemeClr val="tx1"/>
                          </a:solidFill>
                          <a:latin typeface="Trebuchet MS (Textkörper)"/>
                          <a:ea typeface="+mn-ea"/>
                          <a:cs typeface="+mn-cs"/>
                        </a:rPr>
                        <a:t>Kooperationspartner</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de-DE" sz="2000" b="0" dirty="0">
                        <a:effectLst>
                          <a:outerShdw blurRad="50800" dist="38100" dir="8100000" algn="tr" rotWithShape="0">
                            <a:prstClr val="black">
                              <a:alpha val="40000"/>
                            </a:prstClr>
                          </a:outerShdw>
                        </a:effectLst>
                        <a:latin typeface="Trebuchet MS (Textkörper)"/>
                      </a:endParaRPr>
                    </a:p>
                  </a:txBody>
                  <a:tcPr anchor="ctr"/>
                </a:tc>
                <a:tc hMerge="1">
                  <a:txBody>
                    <a:bodyPr/>
                    <a:lstStyle/>
                    <a:p>
                      <a:endParaRPr lang="de-DE"/>
                    </a:p>
                  </a:txBody>
                  <a:tcPr/>
                </a:tc>
                <a:extLst>
                  <a:ext uri="{0D108BD9-81ED-4DB2-BD59-A6C34878D82A}">
                    <a16:rowId xmlns:a16="http://schemas.microsoft.com/office/drawing/2014/main" val="2631604164"/>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800" b="0" kern="1200" dirty="0">
                          <a:solidFill>
                            <a:srgbClr val="FF9900"/>
                          </a:solidFill>
                          <a:effectLst>
                            <a:outerShdw blurRad="50800" dist="38100" dir="8100000" algn="tr" rotWithShape="0">
                              <a:prstClr val="black">
                                <a:alpha val="40000"/>
                              </a:prstClr>
                            </a:outerShdw>
                          </a:effectLst>
                          <a:latin typeface="Trebuchet MS (Textkörper)"/>
                        </a:rPr>
                        <a:t>„Das gleiche Regel-Spiel-Paket</a:t>
                      </a:r>
                      <a:r>
                        <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rPr>
                        <a:t>“©</a:t>
                      </a:r>
                      <a:endParaRPr lang="de-DE" sz="1800" kern="1200" dirty="0">
                        <a:solidFill>
                          <a:schemeClr val="dk1"/>
                        </a:solidFill>
                        <a:effectLst/>
                        <a:latin typeface="+mn-lt"/>
                        <a:ea typeface="+mn-ea"/>
                        <a:cs typeface="+mn-cs"/>
                      </a:endParaRPr>
                    </a:p>
                  </a:txBody>
                  <a:tcPr anchor="ct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11 Grundschulen</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800" kern="1200" dirty="0">
                          <a:solidFill>
                            <a:schemeClr val="dk1"/>
                          </a:solidFill>
                          <a:effectLst/>
                          <a:latin typeface="+mn-lt"/>
                          <a:ea typeface="+mn-ea"/>
                          <a:cs typeface="+mn-cs"/>
                        </a:rPr>
                        <a:t>und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22 Kitas in Bielefeld</a:t>
                      </a:r>
                    </a:p>
                  </a:txBody>
                  <a:tcPr anchor="ctr"/>
                </a:tc>
                <a:extLst>
                  <a:ext uri="{0D108BD9-81ED-4DB2-BD59-A6C34878D82A}">
                    <a16:rowId xmlns:a16="http://schemas.microsoft.com/office/drawing/2014/main" val="3615141590"/>
                  </a:ext>
                </a:extLst>
              </a:tr>
              <a:tr h="42388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rPr>
                        <a:t>„Das Spielpaket </a:t>
                      </a:r>
                      <a:r>
                        <a:rPr lang="de-DE" sz="1800" b="0" kern="1200" dirty="0" err="1">
                          <a:solidFill>
                            <a:srgbClr val="FF9900"/>
                          </a:solidFill>
                          <a:effectLst>
                            <a:outerShdw blurRad="50800" dist="38100" dir="8100000" algn="tr" rotWithShape="0">
                              <a:prstClr val="black">
                                <a:alpha val="40000"/>
                              </a:prstClr>
                            </a:outerShdw>
                          </a:effectLst>
                          <a:latin typeface="Trebuchet MS (Textkörper)"/>
                          <a:ea typeface="+mn-ea"/>
                          <a:cs typeface="+mn-cs"/>
                        </a:rPr>
                        <a:t>BaFö</a:t>
                      </a:r>
                      <a:r>
                        <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de-DE" sz="1800" dirty="0">
                        <a:effectLst/>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dirty="0">
                          <a:effectLst/>
                        </a:rPr>
                        <a:t>8 Bielefelder Grundschulen</a:t>
                      </a:r>
                      <a:endParaRPr lang="de-DE" dirty="0"/>
                    </a:p>
                    <a:p>
                      <a:pPr marL="0" marR="0" lvl="0" indent="0" algn="ctr" defTabSz="457200" rtl="0" eaLnBrk="1" fontAlgn="auto" latinLnBrk="0" hangingPunct="1">
                        <a:lnSpc>
                          <a:spcPct val="100000"/>
                        </a:lnSpc>
                        <a:spcBef>
                          <a:spcPts val="0"/>
                        </a:spcBef>
                        <a:spcAft>
                          <a:spcPts val="0"/>
                        </a:spcAft>
                        <a:buClrTx/>
                        <a:buSzTx/>
                        <a:buFontTx/>
                        <a:buNone/>
                        <a:tabLst/>
                        <a:defRPr/>
                      </a:pPr>
                      <a:endParaRPr lang="de-DE" sz="1800" kern="1200" dirty="0">
                        <a:solidFill>
                          <a:schemeClr val="dk1"/>
                        </a:solidFill>
                        <a:effectLst/>
                        <a:latin typeface="+mn-lt"/>
                        <a:ea typeface="+mn-ea"/>
                        <a:cs typeface="+mn-cs"/>
                      </a:endParaRPr>
                    </a:p>
                  </a:txBody>
                  <a:tcPr anchor="ctr"/>
                </a:tc>
                <a:extLst>
                  <a:ext uri="{0D108BD9-81ED-4DB2-BD59-A6C34878D82A}">
                    <a16:rowId xmlns:a16="http://schemas.microsoft.com/office/drawing/2014/main" val="808595775"/>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800" b="0" kern="1200">
                          <a:solidFill>
                            <a:srgbClr val="FF9900"/>
                          </a:solidFill>
                          <a:effectLst>
                            <a:outerShdw blurRad="50800" dist="38100" dir="8100000" algn="tr" rotWithShape="0">
                              <a:prstClr val="black">
                                <a:alpha val="40000"/>
                              </a:prstClr>
                            </a:outerShdw>
                          </a:effectLst>
                          <a:latin typeface="Trebuchet MS (Textkörper)"/>
                          <a:ea typeface="+mn-ea"/>
                          <a:cs typeface="+mn-cs"/>
                        </a:rPr>
                        <a:t>Weitere </a:t>
                      </a:r>
                      <a:r>
                        <a:rPr lang="de-DE" sz="1800" b="0" kern="1200" dirty="0">
                          <a:solidFill>
                            <a:srgbClr val="FF9900"/>
                          </a:solidFill>
                          <a:effectLst>
                            <a:outerShdw blurRad="50800" dist="38100" dir="8100000" algn="tr" rotWithShape="0">
                              <a:prstClr val="black">
                                <a:alpha val="40000"/>
                              </a:prstClr>
                            </a:outerShdw>
                          </a:effectLst>
                          <a:latin typeface="Trebuchet MS (Textkörper)"/>
                          <a:ea typeface="+mn-ea"/>
                          <a:cs typeface="+mn-cs"/>
                        </a:rPr>
                        <a:t>Kooperationspartner</a:t>
                      </a:r>
                    </a:p>
                  </a:txBody>
                  <a:tcPr anchor="ct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Sekundarschulen/ Realschulen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err="1">
                          <a:solidFill>
                            <a:schemeClr val="dk1"/>
                          </a:solidFill>
                          <a:effectLst/>
                          <a:latin typeface="+mn-lt"/>
                          <a:ea typeface="+mn-ea"/>
                          <a:cs typeface="+mn-cs"/>
                        </a:rPr>
                        <a:t>ZfsL</a:t>
                      </a:r>
                      <a:endParaRPr lang="de-DE" sz="1800" kern="1200" dirty="0">
                        <a:solidFill>
                          <a:schemeClr val="dk1"/>
                        </a:solidFill>
                        <a:effectLst/>
                        <a:latin typeface="+mn-lt"/>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Universität Bielefeld, Fakultät Erziehungswissenschaft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Spielen macht Schule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kern="1200" dirty="0">
                          <a:solidFill>
                            <a:schemeClr val="dk1"/>
                          </a:solidFill>
                          <a:effectLst/>
                          <a:latin typeface="+mn-lt"/>
                          <a:ea typeface="+mn-ea"/>
                          <a:cs typeface="+mn-cs"/>
                        </a:rPr>
                        <a:t>Kommunales Integrationszentrum</a:t>
                      </a:r>
                    </a:p>
                  </a:txBody>
                  <a:tcPr anchor="ctr"/>
                </a:tc>
                <a:extLst>
                  <a:ext uri="{0D108BD9-81ED-4DB2-BD59-A6C34878D82A}">
                    <a16:rowId xmlns:a16="http://schemas.microsoft.com/office/drawing/2014/main" val="2685347086"/>
                  </a:ext>
                </a:extLst>
              </a:tr>
            </a:tbl>
          </a:graphicData>
        </a:graphic>
      </p:graphicFrame>
      <p:sp>
        <p:nvSpPr>
          <p:cNvPr id="2" name="Textfeld 1">
            <a:extLst>
              <a:ext uri="{FF2B5EF4-FFF2-40B4-BE49-F238E27FC236}">
                <a16:creationId xmlns:a16="http://schemas.microsoft.com/office/drawing/2014/main" id="{0B1F5D91-800C-40C0-B6B6-8785C0F19D43}"/>
              </a:ext>
            </a:extLst>
          </p:cNvPr>
          <p:cNvSpPr txBox="1"/>
          <p:nvPr/>
        </p:nvSpPr>
        <p:spPr>
          <a:xfrm>
            <a:off x="269519" y="5852160"/>
            <a:ext cx="9302744" cy="646331"/>
          </a:xfrm>
          <a:prstGeom prst="rect">
            <a:avLst/>
          </a:prstGeom>
          <a:noFill/>
        </p:spPr>
        <p:txBody>
          <a:bodyPr wrap="square" rtlCol="0">
            <a:spAutoFit/>
          </a:bodyPr>
          <a:lstStyle/>
          <a:p>
            <a:pPr algn="ctr"/>
            <a:r>
              <a:rPr lang="de-DE" dirty="0">
                <a:solidFill>
                  <a:srgbClr val="FF9900"/>
                </a:solidFill>
              </a:rPr>
              <a:t>Das Spiel-Paket wird für spielerische Elternarbeit erfolgreich und gerne genutzt. Unter anderem entstehen dafür Spielotheken vor Ort. </a:t>
            </a:r>
          </a:p>
        </p:txBody>
      </p:sp>
    </p:spTree>
    <p:extLst>
      <p:ext uri="{BB962C8B-B14F-4D97-AF65-F5344CB8AC3E}">
        <p14:creationId xmlns:p14="http://schemas.microsoft.com/office/powerpoint/2010/main" val="2756752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3C5BAA-194E-4B59-B5E0-879EF5C7F393}"/>
              </a:ext>
            </a:extLst>
          </p:cNvPr>
          <p:cNvSpPr>
            <a:spLocks noGrp="1"/>
          </p:cNvSpPr>
          <p:nvPr>
            <p:ph type="title"/>
          </p:nvPr>
        </p:nvSpPr>
        <p:spPr>
          <a:xfrm>
            <a:off x="660400" y="1249680"/>
            <a:ext cx="8666480" cy="4287520"/>
          </a:xfrm>
        </p:spPr>
        <p:txBody>
          <a:bodyPr>
            <a:normAutofit fontScale="90000"/>
          </a:bodyPr>
          <a:lstStyle/>
          <a:p>
            <a:pPr algn="ctr"/>
            <a:r>
              <a:rPr lang="de-DE" dirty="0"/>
              <a:t>Bei Interesse beraten wir gerne vor Ort!</a:t>
            </a:r>
            <a:br>
              <a:rPr lang="de-DE" dirty="0"/>
            </a:br>
            <a:br>
              <a:rPr lang="de-DE" dirty="0"/>
            </a:br>
            <a:r>
              <a:rPr lang="de-DE" dirty="0">
                <a:solidFill>
                  <a:schemeClr val="tx1"/>
                </a:solidFill>
                <a:hlinkClick r:id="rId2">
                  <a:extLst>
                    <a:ext uri="{A12FA001-AC4F-418D-AE19-62706E023703}">
                      <ahyp:hlinkClr xmlns:ahyp="http://schemas.microsoft.com/office/drawing/2018/hyperlinkcolor" val="tx"/>
                    </a:ext>
                  </a:extLst>
                </a:hlinkClick>
              </a:rPr>
              <a:t>Lernen.durch.spielen@t-online.de</a:t>
            </a:r>
            <a:br>
              <a:rPr lang="de-DE" dirty="0"/>
            </a:br>
            <a:br>
              <a:rPr lang="de-DE" dirty="0"/>
            </a:br>
            <a:r>
              <a:rPr lang="de-DE" dirty="0"/>
              <a:t>Weitere Informationen unter:</a:t>
            </a:r>
            <a:br>
              <a:rPr lang="de-DE" dirty="0"/>
            </a:br>
            <a:br>
              <a:rPr lang="de-DE" dirty="0"/>
            </a:br>
            <a:r>
              <a:rPr lang="de-DE" dirty="0">
                <a:solidFill>
                  <a:schemeClr val="tx1"/>
                </a:solidFill>
                <a:hlinkClick r:id="rId3">
                  <a:extLst>
                    <a:ext uri="{A12FA001-AC4F-418D-AE19-62706E023703}">
                      <ahyp:hlinkClr xmlns:ahyp="http://schemas.microsoft.com/office/drawing/2018/hyperlinkcolor" val="tx"/>
                    </a:ext>
                  </a:extLst>
                </a:hlinkClick>
              </a:rPr>
              <a:t>www.russheideschule.de</a:t>
            </a:r>
            <a:r>
              <a:rPr lang="de-DE" dirty="0">
                <a:solidFill>
                  <a:schemeClr val="tx1"/>
                </a:solidFill>
              </a:rPr>
              <a:t> / Lernen durch Spielen</a:t>
            </a:r>
          </a:p>
        </p:txBody>
      </p:sp>
    </p:spTree>
    <p:extLst>
      <p:ext uri="{BB962C8B-B14F-4D97-AF65-F5344CB8AC3E}">
        <p14:creationId xmlns:p14="http://schemas.microsoft.com/office/powerpoint/2010/main" val="449279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0D4609-ED62-4829-A258-6FA658C3BCE5}"/>
              </a:ext>
            </a:extLst>
          </p:cNvPr>
          <p:cNvSpPr>
            <a:spLocks noGrp="1"/>
          </p:cNvSpPr>
          <p:nvPr>
            <p:ph type="title"/>
          </p:nvPr>
        </p:nvSpPr>
        <p:spPr>
          <a:xfrm>
            <a:off x="660400" y="609600"/>
            <a:ext cx="8585201" cy="1452880"/>
          </a:xfrm>
        </p:spPr>
        <p:txBody>
          <a:bodyPr>
            <a:noAutofit/>
          </a:bodyPr>
          <a:lstStyle/>
          <a:p>
            <a:pPr algn="ctr"/>
            <a:r>
              <a:rPr lang="de-DE" sz="5400" dirty="0"/>
              <a:t>Danke schön für Ihr Kommen und Ihr Interesse!</a:t>
            </a:r>
            <a:br>
              <a:rPr lang="de-DE" sz="5400" dirty="0"/>
            </a:br>
            <a:r>
              <a:rPr lang="de-DE" sz="5400" dirty="0">
                <a:solidFill>
                  <a:srgbClr val="FF9900"/>
                </a:solidFill>
              </a:rPr>
              <a:t>Schenken Sie ihren Kindern die spielerische Begeisterung!</a:t>
            </a:r>
          </a:p>
        </p:txBody>
      </p:sp>
      <p:sp>
        <p:nvSpPr>
          <p:cNvPr id="5" name="Textfeld 4">
            <a:extLst>
              <a:ext uri="{FF2B5EF4-FFF2-40B4-BE49-F238E27FC236}">
                <a16:creationId xmlns:a16="http://schemas.microsoft.com/office/drawing/2014/main" id="{01178382-1C5E-4734-ACB7-07508D5447D7}"/>
              </a:ext>
            </a:extLst>
          </p:cNvPr>
          <p:cNvSpPr txBox="1"/>
          <p:nvPr/>
        </p:nvSpPr>
        <p:spPr>
          <a:xfrm>
            <a:off x="660398" y="5142915"/>
            <a:ext cx="8585202" cy="1200329"/>
          </a:xfrm>
          <a:prstGeom prst="rect">
            <a:avLst/>
          </a:prstGeom>
          <a:noFill/>
        </p:spPr>
        <p:txBody>
          <a:bodyPr wrap="square" rtlCol="0">
            <a:spAutoFit/>
          </a:bodyPr>
          <a:lstStyle/>
          <a:p>
            <a:r>
              <a:rPr lang="de-DE" dirty="0">
                <a:solidFill>
                  <a:srgbClr val="FF9900"/>
                </a:solidFill>
              </a:rPr>
              <a:t>„Lernen durch Spielen“</a:t>
            </a:r>
            <a:r>
              <a:rPr lang="de-DE" dirty="0"/>
              <a:t> mit all seinen Bausteinen (z.B. „Ablauf einer Spielstunde“, „Das gleiche Regel-Spiel-Paket“ oder „Das Spielpaket </a:t>
            </a:r>
            <a:r>
              <a:rPr lang="de-DE" dirty="0" err="1"/>
              <a:t>BaFö</a:t>
            </a:r>
            <a:r>
              <a:rPr lang="de-DE" dirty="0"/>
              <a:t>“ etc.) sind Copyright geschützt von: Dorothea Ruh</a:t>
            </a:r>
            <a:r>
              <a:rPr lang="de-DE"/>
              <a:t>, Dr. Benedikt </a:t>
            </a:r>
            <a:r>
              <a:rPr lang="de-DE" dirty="0" err="1"/>
              <a:t>Rathmer</a:t>
            </a:r>
            <a:r>
              <a:rPr lang="de-DE" dirty="0"/>
              <a:t>, Birthe </a:t>
            </a:r>
            <a:r>
              <a:rPr lang="de-DE" dirty="0" err="1"/>
              <a:t>Lethmate</a:t>
            </a:r>
            <a:r>
              <a:rPr lang="de-DE" dirty="0"/>
              <a:t>-Henkel, Julia Mücke, Björn Sürie, seit 2005 ff</a:t>
            </a:r>
          </a:p>
        </p:txBody>
      </p:sp>
    </p:spTree>
    <p:extLst>
      <p:ext uri="{BB962C8B-B14F-4D97-AF65-F5344CB8AC3E}">
        <p14:creationId xmlns:p14="http://schemas.microsoft.com/office/powerpoint/2010/main" val="2228676708"/>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1221</Words>
  <Application>Microsoft Office PowerPoint</Application>
  <PresentationFormat>A4-Papier (210 x 297 mm)</PresentationFormat>
  <Paragraphs>194</Paragraphs>
  <Slides>16</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16</vt:i4>
      </vt:variant>
    </vt:vector>
  </HeadingPairs>
  <TitlesOfParts>
    <vt:vector size="24" baseType="lpstr">
      <vt:lpstr>Arial</vt:lpstr>
      <vt:lpstr>Arial Narrow</vt:lpstr>
      <vt:lpstr>Calibri</vt:lpstr>
      <vt:lpstr>Trebuchet MS</vt:lpstr>
      <vt:lpstr>Trebuchet MS (Textkörper)</vt:lpstr>
      <vt:lpstr>Wingdings</vt:lpstr>
      <vt:lpstr>Wingdings 3</vt:lpstr>
      <vt:lpstr>Facette</vt:lpstr>
      <vt:lpstr> „Lernen durch Spielen“©  Der Wert von Regelspielen in der Entwicklung der Kinder</vt:lpstr>
      <vt:lpstr>Das Projektteam:</vt:lpstr>
      <vt:lpstr>Agenda</vt:lpstr>
      <vt:lpstr>„Lernen durch Spielen“ Das Konzept I</vt:lpstr>
      <vt:lpstr>Das Konzept II</vt:lpstr>
      <vt:lpstr>Das Konzept III </vt:lpstr>
      <vt:lpstr>Das Konzept IV</vt:lpstr>
      <vt:lpstr>Praxis hautnah:  Der Ablauf einer Spielestunde</vt:lpstr>
      <vt:lpstr>„Lernen durch Spielen“  Die Projektbausteine</vt:lpstr>
      <vt:lpstr>Jetzt geht es in die Praxis: „Nur mit Begeisterung lernt, lernt für´s Leben. Das spielerische Lernen weckt diese Begeisterung nachhaltig.“ Dorothea Ruh  Mitmachen ist gefragt! Die Kinder freuen sich auf Sie!</vt:lpstr>
      <vt:lpstr>PowerPoint-Präsentation</vt:lpstr>
      <vt:lpstr>Fazit:</vt:lpstr>
      <vt:lpstr>Fragerunde zu „Lernen durch Spielen“</vt:lpstr>
      <vt:lpstr>PowerPoint-Präsentation</vt:lpstr>
      <vt:lpstr>Bei Interesse beraten wir gerne vor Ort!  Lernen.durch.spielen@t-online.de  Weitere Informationen unter:  www.russheideschule.de / Lernen durch Spielen</vt:lpstr>
      <vt:lpstr>Danke schön für Ihr Kommen und Ihr Interesse! Schenken Sie ihren Kindern die spielerische Begeisterung!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„Lernen durch Spielen“©  Der Wert von Regelspielen in der Entwicklung der Kinder</dc:title>
  <dc:creator>Björn Sürie</dc:creator>
  <cp:lastModifiedBy>LernenDurchSpielen</cp:lastModifiedBy>
  <cp:revision>83</cp:revision>
  <dcterms:created xsi:type="dcterms:W3CDTF">2019-10-22T09:01:17Z</dcterms:created>
  <dcterms:modified xsi:type="dcterms:W3CDTF">2019-11-19T14:16:17Z</dcterms:modified>
</cp:coreProperties>
</file>